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0" r:id="rId1"/>
    <p:sldMasterId id="2147483691" r:id="rId2"/>
    <p:sldMasterId id="2147483692"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5143500" type="screen16x9"/>
  <p:notesSz cx="6858000" cy="9144000"/>
  <p:embeddedFontLst>
    <p:embeddedFont>
      <p:font typeface="Arial Black" panose="020B0A04020102020204" pitchFamily="34" charset="0"/>
      <p:bold r:id="rId41"/>
    </p:embeddedFont>
    <p:embeddedFont>
      <p:font typeface="Arial Narrow" panose="020B060602020203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Lato Light" panose="020B0604020202020204" charset="0"/>
      <p:regular r:id="rId54"/>
      <p:bold r:id="rId55"/>
      <p:italic r:id="rId56"/>
      <p:boldItalic r:id="rId57"/>
    </p:embeddedFont>
    <p:embeddedFont>
      <p:font typeface="Roboto"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41389-5A63-4FAB-947A-5AB7D6387538}">
  <a:tblStyle styleId="{70141389-5A63-4FAB-947A-5AB7D63875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31120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sb.wa.gov/about-us/about-pesb/pesb-members/" TargetMode="External"/><Relationship Id="rId7" Type="http://schemas.openxmlformats.org/officeDocument/2006/relationships/hyperlink" Target="https://www.pesb.wa.gov/about-us/about-the-paraeducator-board/paraeducator-board-member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pesb.wa.gov/innovation-policy/equity-initiatives/" TargetMode="External"/><Relationship Id="rId5" Type="http://schemas.openxmlformats.org/officeDocument/2006/relationships/hyperlink" Target="https://www.pesb.wa.gov/workforce-development/" TargetMode="External"/><Relationship Id="rId4" Type="http://schemas.openxmlformats.org/officeDocument/2006/relationships/hyperlink" Target="https://www.pesb.wa.gov/innovation-polic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ublic.tableau.com/profile/cameron.smith2099#!/vizhome/45-limitedcertsissedinthelast10years2018_08_29/Story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ublic.tableau.com/profile/cameron.smith2099#!/vizhome/PersistenceofnewWhiteandPoCeducators18_09_24/Char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11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6abafc577_5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6abafc577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30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6abafc577_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6abafc577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 The demographic gap between the cultural and linguistic background of our state's students and their teachers has persisted despite concerted efforts to recruit and retain teacher candidates of color and bilingual teachers. Nearly 50% of our students identify as students of color, while only 11% of their teachers identify as teachers of color. In 2018, PESB convened a testing barriers work group to investigate testing barriers experienced by candidates of color and bilingual candidates, and develop recommendations for consideration by Washington State Legislature.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As a result of the workgroup, we are extremely proud to share that today, Governor Inslee is signing HB 1621, a bill to help admit more candidates into the teaching profession by removing the requirement of meeting a specific score on the WEST-B exam.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legislative session proved our state is committed to addressing disparities in teacher testing requirements. Washington cannot afford to lose potential educators who bring a range of diverse strengths and skills to the classroom, but are unable to enter a preparation program because passing the basic skills test became an inequitable barrier. </a:t>
            </a:r>
            <a:endParaRPr/>
          </a:p>
        </p:txBody>
      </p:sp>
    </p:spTree>
    <p:extLst>
      <p:ext uri="{BB962C8B-B14F-4D97-AF65-F5344CB8AC3E}">
        <p14:creationId xmlns:p14="http://schemas.microsoft.com/office/powerpoint/2010/main" val="367373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472b1402706f4b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472b1402706f4b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412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472b1402706f4bd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472b1402706f4bd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06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6abafc577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6abafc57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Nora’s story and experience is not unique. Passionate educators like her experience the same testing barriers, preventing them from earning their teaching certificate. The basic skills assessment will now be used as one of multiple measures that gauge a candidate’s skills upon entry, allowing for other more equitable variables to be considered. Additionally, the passing of HB 1621 not only improves access into the profession, but also addresses the educator shortage, and supports building a more diverse educator workforce.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Further information around timeline and implementation will be released in the coming days and weeks. We encourage you to </a:t>
            </a:r>
            <a:r>
              <a:rPr lang="en" sz="1200">
                <a:solidFill>
                  <a:schemeClr val="dk1"/>
                </a:solidFill>
                <a:latin typeface="Cambria"/>
                <a:ea typeface="Cambria"/>
                <a:cs typeface="Cambria"/>
                <a:sym typeface="Cambria"/>
              </a:rPr>
              <a:t>reach out with questions as this will impact every prep program and all future program candidates.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415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8b793201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8b793201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851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8b79320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8b79320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08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6abafc577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6abafc577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93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6abafc57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6abafc57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75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8b793201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8b793201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11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dce2bc5d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dce2bc5d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009390"/>
                </a:solidFill>
              </a:rPr>
              <a:t>The Professional Educator Standards Board (PESB)</a:t>
            </a:r>
            <a:endParaRPr sz="1800">
              <a:solidFill>
                <a:srgbClr val="009390"/>
              </a:solidFill>
            </a:endParaRPr>
          </a:p>
          <a:p>
            <a:pPr marL="457200" lvl="0" indent="-304800" algn="l" rtl="0">
              <a:lnSpc>
                <a:spcPct val="115000"/>
              </a:lnSpc>
              <a:spcBef>
                <a:spcPts val="1600"/>
              </a:spcBef>
              <a:spcAft>
                <a:spcPts val="0"/>
              </a:spcAft>
              <a:buClr>
                <a:srgbClr val="333333"/>
              </a:buClr>
              <a:buSzPts val="1200"/>
              <a:buFont typeface="Roboto"/>
              <a:buChar char="●"/>
            </a:pPr>
            <a:r>
              <a:rPr lang="en" sz="1200">
                <a:solidFill>
                  <a:schemeClr val="dk1"/>
                </a:solidFill>
                <a:highlight>
                  <a:schemeClr val="lt1"/>
                </a:highlight>
                <a:latin typeface="Roboto"/>
                <a:ea typeface="Roboto"/>
                <a:cs typeface="Roboto"/>
                <a:sym typeface="Roboto"/>
              </a:rPr>
              <a:t>PESB</a:t>
            </a:r>
            <a:r>
              <a:rPr lang="en" sz="1200">
                <a:solidFill>
                  <a:srgbClr val="333333"/>
                </a:solidFill>
                <a:highlight>
                  <a:schemeClr val="lt1"/>
                </a:highlight>
                <a:latin typeface="Roboto"/>
                <a:ea typeface="Roboto"/>
                <a:cs typeface="Roboto"/>
                <a:sym typeface="Roboto"/>
              </a:rPr>
              <a:t> consists of </a:t>
            </a:r>
            <a:r>
              <a:rPr lang="en" sz="1200" u="sng">
                <a:solidFill>
                  <a:schemeClr val="accent5"/>
                </a:solidFill>
                <a:highlight>
                  <a:schemeClr val="lt1"/>
                </a:highlight>
                <a:latin typeface="Roboto"/>
                <a:ea typeface="Roboto"/>
                <a:cs typeface="Roboto"/>
                <a:sym typeface="Roboto"/>
                <a:hlinkClick r:id="rId3"/>
              </a:rPr>
              <a:t>twelve members</a:t>
            </a:r>
            <a:r>
              <a:rPr lang="en" sz="1200">
                <a:solidFill>
                  <a:srgbClr val="333333"/>
                </a:solidFill>
                <a:highlight>
                  <a:schemeClr val="lt1"/>
                </a:highlight>
                <a:latin typeface="Roboto"/>
                <a:ea typeface="Roboto"/>
                <a:cs typeface="Roboto"/>
                <a:sym typeface="Roboto"/>
              </a:rPr>
              <a:t> appointed by the Governor, the majority of whom are practicing educators. </a:t>
            </a:r>
            <a:endParaRPr sz="1200">
              <a:solidFill>
                <a:srgbClr val="333333"/>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333333"/>
              </a:buClr>
              <a:buSzPts val="1200"/>
              <a:buFont typeface="Roboto"/>
              <a:buChar char="●"/>
            </a:pPr>
            <a:r>
              <a:rPr lang="en" sz="1200">
                <a:solidFill>
                  <a:srgbClr val="333333"/>
                </a:solidFill>
                <a:highlight>
                  <a:schemeClr val="lt1"/>
                </a:highlight>
                <a:latin typeface="Roboto"/>
                <a:ea typeface="Roboto"/>
                <a:cs typeface="Roboto"/>
                <a:sym typeface="Roboto"/>
              </a:rPr>
              <a:t>Created in 2000, PESB ensures that Washington’s educator workforce is composed of highly effective, professional educators who meet the diverse needs of schools and districts.</a:t>
            </a:r>
            <a:endParaRPr sz="1200">
              <a:solidFill>
                <a:srgbClr val="333333"/>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333333"/>
              </a:buClr>
              <a:buSzPts val="1200"/>
              <a:buFont typeface="Roboto"/>
              <a:buChar char="●"/>
            </a:pPr>
            <a:r>
              <a:rPr lang="en" sz="1200">
                <a:solidFill>
                  <a:srgbClr val="333333"/>
                </a:solidFill>
                <a:highlight>
                  <a:schemeClr val="lt1"/>
                </a:highlight>
                <a:latin typeface="Roboto"/>
                <a:ea typeface="Roboto"/>
                <a:cs typeface="Roboto"/>
                <a:sym typeface="Roboto"/>
              </a:rPr>
              <a:t>PESB works towards this vision by creating </a:t>
            </a:r>
            <a:r>
              <a:rPr lang="en" sz="1200" u="sng">
                <a:solidFill>
                  <a:schemeClr val="accent5"/>
                </a:solidFill>
                <a:highlight>
                  <a:schemeClr val="lt1"/>
                </a:highlight>
                <a:latin typeface="Roboto"/>
                <a:ea typeface="Roboto"/>
                <a:cs typeface="Roboto"/>
                <a:sym typeface="Roboto"/>
                <a:hlinkClick r:id="rId4"/>
              </a:rPr>
              <a:t>innovative policies</a:t>
            </a:r>
            <a:r>
              <a:rPr lang="en" sz="1200">
                <a:solidFill>
                  <a:srgbClr val="333333"/>
                </a:solidFill>
                <a:highlight>
                  <a:schemeClr val="lt1"/>
                </a:highlight>
                <a:latin typeface="Roboto"/>
                <a:ea typeface="Roboto"/>
                <a:cs typeface="Roboto"/>
                <a:sym typeface="Roboto"/>
              </a:rPr>
              <a:t> that improve and support educator quality, </a:t>
            </a:r>
            <a:r>
              <a:rPr lang="en" sz="1200" u="sng">
                <a:solidFill>
                  <a:schemeClr val="accent5"/>
                </a:solidFill>
                <a:highlight>
                  <a:schemeClr val="lt1"/>
                </a:highlight>
                <a:latin typeface="Roboto"/>
                <a:ea typeface="Roboto"/>
                <a:cs typeface="Roboto"/>
                <a:sym typeface="Roboto"/>
                <a:hlinkClick r:id="rId5"/>
              </a:rPr>
              <a:t>workforce development</a:t>
            </a:r>
            <a:r>
              <a:rPr lang="en" sz="1200">
                <a:solidFill>
                  <a:srgbClr val="333333"/>
                </a:solidFill>
                <a:highlight>
                  <a:schemeClr val="lt1"/>
                </a:highlight>
                <a:latin typeface="Roboto"/>
                <a:ea typeface="Roboto"/>
                <a:cs typeface="Roboto"/>
                <a:sym typeface="Roboto"/>
              </a:rPr>
              <a:t>, </a:t>
            </a:r>
            <a:r>
              <a:rPr lang="en" sz="1200" u="sng">
                <a:solidFill>
                  <a:schemeClr val="accent5"/>
                </a:solidFill>
                <a:highlight>
                  <a:schemeClr val="lt1"/>
                </a:highlight>
                <a:latin typeface="Roboto"/>
                <a:ea typeface="Roboto"/>
                <a:cs typeface="Roboto"/>
                <a:sym typeface="Roboto"/>
                <a:hlinkClick r:id="rId6"/>
              </a:rPr>
              <a:t>and diversity</a:t>
            </a:r>
            <a:r>
              <a:rPr lang="en" sz="1200">
                <a:solidFill>
                  <a:srgbClr val="333333"/>
                </a:solidFill>
                <a:highlight>
                  <a:schemeClr val="lt1"/>
                </a:highlight>
                <a:latin typeface="Roboto"/>
                <a:ea typeface="Roboto"/>
                <a:cs typeface="Roboto"/>
                <a:sym typeface="Roboto"/>
              </a:rPr>
              <a:t>. </a:t>
            </a:r>
            <a:endParaRPr sz="1200">
              <a:solidFill>
                <a:srgbClr val="333333"/>
              </a:solidFill>
              <a:highlight>
                <a:schemeClr val="lt1"/>
              </a:highlight>
              <a:latin typeface="Roboto"/>
              <a:ea typeface="Roboto"/>
              <a:cs typeface="Roboto"/>
              <a:sym typeface="Roboto"/>
            </a:endParaRPr>
          </a:p>
          <a:p>
            <a:pPr marL="0" lvl="0" indent="0" algn="l" rtl="0">
              <a:lnSpc>
                <a:spcPct val="115000"/>
              </a:lnSpc>
              <a:spcBef>
                <a:spcPts val="1600"/>
              </a:spcBef>
              <a:spcAft>
                <a:spcPts val="0"/>
              </a:spcAft>
              <a:buClr>
                <a:srgbClr val="000000"/>
              </a:buClr>
              <a:buSzPts val="1100"/>
              <a:buFont typeface="Arial"/>
              <a:buNone/>
            </a:pPr>
            <a:r>
              <a:rPr lang="en" sz="1800">
                <a:solidFill>
                  <a:srgbClr val="009390"/>
                </a:solidFill>
              </a:rPr>
              <a:t>The Paraeducator Board</a:t>
            </a:r>
            <a:endParaRPr sz="1800">
              <a:solidFill>
                <a:srgbClr val="009390"/>
              </a:solidFill>
            </a:endParaRPr>
          </a:p>
          <a:p>
            <a:pPr marL="457200" lvl="0" indent="-304800" algn="l" rtl="0">
              <a:lnSpc>
                <a:spcPct val="115000"/>
              </a:lnSpc>
              <a:spcBef>
                <a:spcPts val="1600"/>
              </a:spcBef>
              <a:spcAft>
                <a:spcPts val="0"/>
              </a:spcAft>
              <a:buClr>
                <a:srgbClr val="333333"/>
              </a:buClr>
              <a:buSzPts val="1200"/>
              <a:buFont typeface="Roboto"/>
              <a:buChar char="●"/>
            </a:pPr>
            <a:r>
              <a:rPr lang="en" sz="1200">
                <a:solidFill>
                  <a:srgbClr val="333333"/>
                </a:solidFill>
                <a:highlight>
                  <a:schemeClr val="lt1"/>
                </a:highlight>
                <a:latin typeface="Roboto"/>
                <a:ea typeface="Roboto"/>
                <a:cs typeface="Roboto"/>
                <a:sym typeface="Roboto"/>
              </a:rPr>
              <a:t>The Paraeducator Board consists of </a:t>
            </a:r>
            <a:r>
              <a:rPr lang="en" sz="1200" u="sng">
                <a:solidFill>
                  <a:schemeClr val="accent5"/>
                </a:solidFill>
                <a:highlight>
                  <a:schemeClr val="lt1"/>
                </a:highlight>
                <a:latin typeface="Roboto"/>
                <a:ea typeface="Roboto"/>
                <a:cs typeface="Roboto"/>
                <a:sym typeface="Roboto"/>
                <a:hlinkClick r:id="rId7"/>
              </a:rPr>
              <a:t>nine members</a:t>
            </a:r>
            <a:r>
              <a:rPr lang="en" sz="1200">
                <a:solidFill>
                  <a:srgbClr val="333333"/>
                </a:solidFill>
                <a:highlight>
                  <a:schemeClr val="lt1"/>
                </a:highlight>
                <a:latin typeface="Roboto"/>
                <a:ea typeface="Roboto"/>
                <a:cs typeface="Roboto"/>
                <a:sym typeface="Roboto"/>
              </a:rPr>
              <a:t>, representing a variety of education sectors including paraeducators, teachers, administrators, superintendents, college professors, principals, and from other various education roles.</a:t>
            </a:r>
            <a:endParaRPr sz="1200">
              <a:solidFill>
                <a:srgbClr val="333333"/>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333333"/>
              </a:buClr>
              <a:buSzPts val="1200"/>
              <a:buFont typeface="Roboto"/>
              <a:buChar char="●"/>
            </a:pPr>
            <a:r>
              <a:rPr lang="en" sz="1200">
                <a:solidFill>
                  <a:srgbClr val="333333"/>
                </a:solidFill>
                <a:highlight>
                  <a:schemeClr val="lt1"/>
                </a:highlight>
                <a:latin typeface="Roboto"/>
                <a:ea typeface="Roboto"/>
                <a:cs typeface="Roboto"/>
                <a:sym typeface="Roboto"/>
              </a:rPr>
              <a:t>Created in 2017, the Paraeducator Board: </a:t>
            </a:r>
            <a:endParaRPr sz="1200">
              <a:solidFill>
                <a:srgbClr val="333333"/>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Char char="○"/>
            </a:pPr>
            <a:r>
              <a:rPr lang="en" sz="1200">
                <a:solidFill>
                  <a:srgbClr val="333333"/>
                </a:solidFill>
                <a:highlight>
                  <a:schemeClr val="lt1"/>
                </a:highlight>
                <a:latin typeface="Roboto"/>
                <a:ea typeface="Roboto"/>
                <a:cs typeface="Roboto"/>
                <a:sym typeface="Roboto"/>
              </a:rPr>
              <a:t>Establishes requirements and policies for paraeducator professional development certificates</a:t>
            </a:r>
            <a:endParaRPr sz="1200">
              <a:solidFill>
                <a:srgbClr val="333333"/>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333333"/>
              </a:buClr>
              <a:buSzPts val="1200"/>
              <a:buFont typeface="Roboto"/>
              <a:buChar char="○"/>
            </a:pPr>
            <a:r>
              <a:rPr lang="en" sz="1200">
                <a:solidFill>
                  <a:srgbClr val="333333"/>
                </a:solidFill>
                <a:highlight>
                  <a:schemeClr val="lt1"/>
                </a:highlight>
                <a:latin typeface="Roboto"/>
                <a:ea typeface="Roboto"/>
                <a:cs typeface="Roboto"/>
                <a:sym typeface="Roboto"/>
              </a:rPr>
              <a:t>Makes policy recommendations that will increase opportunities for paraeducator advancement through education, professional learning, and increased instructional responsibility</a:t>
            </a:r>
            <a:endParaRPr sz="1200">
              <a:solidFill>
                <a:srgbClr val="333333"/>
              </a:solidFill>
              <a:highlight>
                <a:schemeClr val="lt1"/>
              </a:highlight>
              <a:latin typeface="Roboto"/>
              <a:ea typeface="Roboto"/>
              <a:cs typeface="Roboto"/>
              <a:sym typeface="Roboto"/>
            </a:endParaRPr>
          </a:p>
        </p:txBody>
      </p:sp>
    </p:spTree>
    <p:extLst>
      <p:ext uri="{BB962C8B-B14F-4D97-AF65-F5344CB8AC3E}">
        <p14:creationId xmlns:p14="http://schemas.microsoft.com/office/powerpoint/2010/main" val="196372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8b7932011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8b7932011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33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8b7932011_1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58b7932011_1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199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8b7932011_1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58b7932011_1_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688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8b7932011_1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8b7932011_1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352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58b7932011_1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58b7932011_1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598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8b7932011_1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8b7932011_1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376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8b7932011_1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8b7932011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7077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8b7932011_1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58b7932011_1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502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8b7932011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58b7932011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6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8b7932011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8b7932011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https://public.tableau.com/profile/cameron.smith2099#!/vizhome/45-limitedcertsissedinthelast10years2018_08_29/Story1</a:t>
            </a:r>
            <a:endParaRPr/>
          </a:p>
          <a:p>
            <a:pPr marL="0" lvl="0" indent="0" algn="l" rtl="0">
              <a:spcBef>
                <a:spcPts val="0"/>
              </a:spcBef>
              <a:spcAft>
                <a:spcPts val="0"/>
              </a:spcAft>
              <a:buNone/>
            </a:pPr>
            <a:endParaRPr/>
          </a:p>
          <a:p>
            <a:pPr marL="0" lvl="0" indent="0" algn="l" rtl="0">
              <a:spcBef>
                <a:spcPts val="0"/>
              </a:spcBef>
              <a:spcAft>
                <a:spcPts val="0"/>
              </a:spcAft>
              <a:buNone/>
            </a:pPr>
            <a:r>
              <a:rPr lang="en"/>
              <a:t>Caveats:Data	as of Oct 8, 2018. Data does	not take into account employment of	certiﬁcate holders. Certiﬁcate	years are deﬁned as July 1 to	 June 30. </a:t>
            </a:r>
            <a:endParaRPr/>
          </a:p>
          <a:p>
            <a:pPr marL="0" lvl="0" indent="0" algn="l" rtl="0">
              <a:spcBef>
                <a:spcPts val="0"/>
              </a:spcBef>
              <a:spcAft>
                <a:spcPts val="0"/>
              </a:spcAft>
              <a:buNone/>
            </a:pPr>
            <a:r>
              <a:rPr lang="en"/>
              <a:t>Source: OSPI eCert</a:t>
            </a:r>
            <a:endParaRPr/>
          </a:p>
          <a:p>
            <a:pPr marL="0" lvl="0" indent="0" algn="l" rtl="0">
              <a:spcBef>
                <a:spcPts val="0"/>
              </a:spcBef>
              <a:spcAft>
                <a:spcPts val="0"/>
              </a:spcAft>
              <a:buNone/>
            </a:pPr>
            <a:r>
              <a:rPr lang="en"/>
              <a:t>Contact: PESB@k12.wa.us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54925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ce2bc5d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ce2bc5d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009390"/>
                </a:solidFill>
              </a:rPr>
              <a:t>A collaborative approach</a:t>
            </a:r>
            <a:endParaRPr sz="1800">
              <a:solidFill>
                <a:srgbClr val="009390"/>
              </a:solidFill>
            </a:endParaRPr>
          </a:p>
          <a:p>
            <a:pPr marL="0" lvl="0" indent="0" algn="l" rtl="0">
              <a:lnSpc>
                <a:spcPct val="115000"/>
              </a:lnSpc>
              <a:spcBef>
                <a:spcPts val="1600"/>
              </a:spcBef>
              <a:spcAft>
                <a:spcPts val="0"/>
              </a:spcAft>
              <a:buClr>
                <a:schemeClr val="dk1"/>
              </a:buClr>
              <a:buSzPts val="1100"/>
              <a:buFont typeface="Arial"/>
              <a:buNone/>
            </a:pPr>
            <a:r>
              <a:rPr lang="en" sz="1200">
                <a:solidFill>
                  <a:srgbClr val="333333"/>
                </a:solidFill>
                <a:latin typeface="Roboto"/>
                <a:ea typeface="Roboto"/>
                <a:cs typeface="Roboto"/>
                <a:sym typeface="Roboto"/>
              </a:rPr>
              <a:t>PESB and the Paraeducator Board recognize that high standards for all educators are essential to student success and achievemen</a:t>
            </a:r>
            <a:r>
              <a:rPr lang="en" sz="1050">
                <a:solidFill>
                  <a:srgbClr val="333333"/>
                </a:solidFill>
                <a:latin typeface="Roboto"/>
                <a:ea typeface="Roboto"/>
                <a:cs typeface="Roboto"/>
                <a:sym typeface="Roboto"/>
              </a:rPr>
              <a:t>t. </a:t>
            </a:r>
            <a:endParaRPr sz="1050">
              <a:solidFill>
                <a:srgbClr val="333333"/>
              </a:solidFill>
              <a:latin typeface="Roboto"/>
              <a:ea typeface="Roboto"/>
              <a:cs typeface="Roboto"/>
              <a:sym typeface="Roboto"/>
            </a:endParaRPr>
          </a:p>
          <a:p>
            <a:pPr marL="0" lvl="0" indent="0" algn="l" rtl="0">
              <a:lnSpc>
                <a:spcPct val="115000"/>
              </a:lnSpc>
              <a:spcBef>
                <a:spcPts val="900"/>
              </a:spcBef>
              <a:spcAft>
                <a:spcPts val="0"/>
              </a:spcAft>
              <a:buClr>
                <a:schemeClr val="dk1"/>
              </a:buClr>
              <a:buSzPts val="1100"/>
              <a:buFont typeface="Arial"/>
              <a:buNone/>
            </a:pPr>
            <a:endParaRPr sz="1050">
              <a:solidFill>
                <a:srgbClr val="333333"/>
              </a:solidFill>
              <a:latin typeface="Roboto"/>
              <a:ea typeface="Roboto"/>
              <a:cs typeface="Roboto"/>
              <a:sym typeface="Roboto"/>
            </a:endParaRPr>
          </a:p>
          <a:p>
            <a:pPr marL="0" lvl="0" indent="0" algn="l" rtl="0">
              <a:lnSpc>
                <a:spcPct val="115000"/>
              </a:lnSpc>
              <a:spcBef>
                <a:spcPts val="900"/>
              </a:spcBef>
              <a:spcAft>
                <a:spcPts val="900"/>
              </a:spcAft>
              <a:buClr>
                <a:schemeClr val="dk1"/>
              </a:buClr>
              <a:buSzPts val="1100"/>
              <a:buFont typeface="Arial"/>
              <a:buNone/>
            </a:pPr>
            <a:r>
              <a:rPr lang="en" sz="1200" b="1">
                <a:solidFill>
                  <a:srgbClr val="6A0136"/>
                </a:solidFill>
                <a:latin typeface="Roboto"/>
                <a:ea typeface="Roboto"/>
                <a:cs typeface="Roboto"/>
                <a:sym typeface="Roboto"/>
              </a:rPr>
              <a:t>To support our students, we must support our current and future educators.</a:t>
            </a:r>
            <a:endParaRPr/>
          </a:p>
        </p:txBody>
      </p:sp>
    </p:spTree>
    <p:extLst>
      <p:ext uri="{BB962C8B-B14F-4D97-AF65-F5344CB8AC3E}">
        <p14:creationId xmlns:p14="http://schemas.microsoft.com/office/powerpoint/2010/main" val="3655909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58b7932011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58b7932011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conditional certificates require 50 clock hours or the credit equivalent completed subsequent to the issuance, but prior to the reissuance, of the certificate. These clock hours or the credit equivalent may be completed in a program. </a:t>
            </a:r>
            <a:br>
              <a:rPr lang="en"/>
            </a:br>
            <a:r>
              <a:rPr lang="en"/>
              <a:t>(This is a new requirement for the CTE conditional certificate. Prior to this year, there was no professional development requirement for the CTE conditional certificate. The clock hours or credit equivalent for the CTE conditional certificate must be aligned to CTE competencies.)</a:t>
            </a:r>
            <a:endParaRPr/>
          </a:p>
          <a:p>
            <a:pPr marL="0" lvl="0" indent="0" algn="l" rtl="0">
              <a:spcBef>
                <a:spcPts val="0"/>
              </a:spcBef>
              <a:spcAft>
                <a:spcPts val="0"/>
              </a:spcAft>
              <a:buNone/>
            </a:pPr>
            <a:endParaRPr/>
          </a:p>
          <a:p>
            <a:pPr marL="0" lvl="0" indent="0" algn="l" rtl="0">
              <a:spcBef>
                <a:spcPts val="0"/>
              </a:spcBef>
              <a:spcAft>
                <a:spcPts val="0"/>
              </a:spcAft>
              <a:buNone/>
            </a:pPr>
            <a:r>
              <a:rPr lang="en"/>
              <a:t>All conditional certificates require that the district develop a plan of support or a written training plan for the individual.</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When requesting a conditional CTE certificate, the district must verify that no person with CTE certification in the field is available--this indicates a shortage.</a:t>
            </a:r>
            <a:endParaRPr/>
          </a:p>
        </p:txBody>
      </p:sp>
    </p:spTree>
    <p:extLst>
      <p:ext uri="{BB962C8B-B14F-4D97-AF65-F5344CB8AC3E}">
        <p14:creationId xmlns:p14="http://schemas.microsoft.com/office/powerpoint/2010/main" val="40415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58b7932011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58b7932011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https://public.tableau.com/profile/cameron.smith2099#!/vizhome/PersistenceofnewWhiteandPoCeducators18_09_24/Chart</a:t>
            </a:r>
            <a:endParaRPr/>
          </a:p>
          <a:p>
            <a:pPr marL="0" lvl="0" indent="0" algn="l" rtl="0">
              <a:spcBef>
                <a:spcPts val="0"/>
              </a:spcBef>
              <a:spcAft>
                <a:spcPts val="0"/>
              </a:spcAft>
              <a:buNone/>
            </a:pPr>
            <a:endParaRPr/>
          </a:p>
          <a:p>
            <a:pPr marL="0" lvl="0" indent="0" algn="l" rtl="0">
              <a:spcBef>
                <a:spcPts val="0"/>
              </a:spcBef>
              <a:spcAft>
                <a:spcPts val="0"/>
              </a:spcAft>
              <a:buNone/>
            </a:pPr>
            <a:r>
              <a:rPr lang="en"/>
              <a:t>Methodology: A count of educators appearing each in the S275 as a new educator under Cbrtn code 'B' and in duty code 11, 12, 13, 21, 22, 23, 24, 31, 32, 33, 34, 41, 42, 43, 45, 46, 47, 48, 49 , 51, or 52 was taken. This was the count of new educators. This list of new educators was then compared against the next year's S275 and the one following that. Educators who appeared in those two S275 under Cbrtn codes 'C' or 'T' and in one of the listed duty codes were considered 3 year persistent. Educators were coded as a Person of Color if they were reported as being ethnically Hispanic (regardless of further reported race), or if their race was Asian, Black, Native American, Pacific Islander, or mixed. Those with their race recorded only as White were coded as White. Those with no recorded race were coded as Missing. Caveats: Data as of Sept 6, 2018. Data does not account for part time or full time employment, assignment, or changing racial codes. Some educators will be double counted or dropped from the persistent count if their reported race changes significantly. Source: S275 Contact: PESB@k12.wa.us</a:t>
            </a:r>
            <a:endParaRPr/>
          </a:p>
        </p:txBody>
      </p:sp>
    </p:spTree>
    <p:extLst>
      <p:ext uri="{BB962C8B-B14F-4D97-AF65-F5344CB8AC3E}">
        <p14:creationId xmlns:p14="http://schemas.microsoft.com/office/powerpoint/2010/main" val="3436414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8b7932011_1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8b7932011_1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shows that increasing a student’s ability to make ethnic and cultural connections with their educators can support student achievement and have a long-term impact on a student's likelihood of graduating on time. </a:t>
            </a:r>
            <a:endParaRPr/>
          </a:p>
        </p:txBody>
      </p:sp>
    </p:spTree>
    <p:extLst>
      <p:ext uri="{BB962C8B-B14F-4D97-AF65-F5344CB8AC3E}">
        <p14:creationId xmlns:p14="http://schemas.microsoft.com/office/powerpoint/2010/main" val="1123858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8b7932011_1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8b7932011_1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PESB has prioritized investing in and creating a range of initiatives to close this diversity gap. These efforts include creating more accessible, community-orientated pathways and expanding access points into the teaching profession, as well as critically examining barriers caused by systemic racism that candidates may face on their journey to becoming a teacher. </a:t>
            </a:r>
            <a:endParaRPr/>
          </a:p>
        </p:txBody>
      </p:sp>
    </p:spTree>
    <p:extLst>
      <p:ext uri="{BB962C8B-B14F-4D97-AF65-F5344CB8AC3E}">
        <p14:creationId xmlns:p14="http://schemas.microsoft.com/office/powerpoint/2010/main" val="2792540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58b7932011_1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58b7932011_1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80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8b7932011_1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8b7932011_1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601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dce2bc5d3_0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4dce2bc5d3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4200"/>
              </a:spcAft>
              <a:buNone/>
            </a:pPr>
            <a:r>
              <a:rPr lang="en" b="1">
                <a:highlight>
                  <a:srgbClr val="FFFFFF"/>
                </a:highlight>
              </a:rPr>
              <a:t>Closing remarks</a:t>
            </a:r>
            <a:endParaRPr/>
          </a:p>
        </p:txBody>
      </p:sp>
    </p:spTree>
    <p:extLst>
      <p:ext uri="{BB962C8B-B14F-4D97-AF65-F5344CB8AC3E}">
        <p14:creationId xmlns:p14="http://schemas.microsoft.com/office/powerpoint/2010/main" val="412915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8b793201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8b79320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14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d739b00a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d739b00a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Educator quality</a:t>
            </a:r>
            <a:endParaRPr b="1"/>
          </a:p>
          <a:p>
            <a:pPr marL="457200" lvl="0" indent="-298450" algn="l" rtl="0">
              <a:spcBef>
                <a:spcPts val="0"/>
              </a:spcBef>
              <a:spcAft>
                <a:spcPts val="0"/>
              </a:spcAft>
              <a:buSzPts val="1100"/>
              <a:buChar char="●"/>
            </a:pPr>
            <a:r>
              <a:rPr lang="en"/>
              <a:t>Overseeing licensure and continuing education policy for all educator roles in the state.</a:t>
            </a:r>
            <a:endParaRPr/>
          </a:p>
          <a:p>
            <a:pPr marL="457200" lvl="0" indent="-298450" algn="l" rtl="0">
              <a:spcBef>
                <a:spcPts val="0"/>
              </a:spcBef>
              <a:spcAft>
                <a:spcPts val="0"/>
              </a:spcAft>
              <a:buSzPts val="1100"/>
              <a:buChar char="●"/>
            </a:pPr>
            <a:r>
              <a:rPr lang="en"/>
              <a:t>Ensuring preparation programs create qualified professional educators by overseeing approval and review for all programs across the state. </a:t>
            </a:r>
            <a:endParaRPr/>
          </a:p>
          <a:p>
            <a:pPr marL="457200" lvl="0" indent="-298450" algn="l" rtl="0">
              <a:spcBef>
                <a:spcPts val="0"/>
              </a:spcBef>
              <a:spcAft>
                <a:spcPts val="0"/>
              </a:spcAft>
              <a:buSzPts val="1100"/>
              <a:buChar char="●"/>
            </a:pPr>
            <a:r>
              <a:rPr lang="en"/>
              <a:t>Encouraging educators to participate in professional learning opportunities, including continuing education for certificate renewal, clock hours, professional growth plans, and optional second tier licensure.</a:t>
            </a:r>
            <a:endParaRPr/>
          </a:p>
          <a:p>
            <a:pPr marL="457200" lvl="0" indent="-298450" algn="l" rtl="0">
              <a:spcBef>
                <a:spcPts val="0"/>
              </a:spcBef>
              <a:spcAft>
                <a:spcPts val="0"/>
              </a:spcAft>
              <a:buSzPts val="1100"/>
              <a:buChar char="●"/>
            </a:pPr>
            <a:r>
              <a:rPr lang="en"/>
              <a:t>Establishing minimum employment requirements for all Washington paraeducators.</a:t>
            </a:r>
            <a:endParaRPr/>
          </a:p>
          <a:p>
            <a:pPr marL="457200" lvl="0" indent="-298450" algn="l" rtl="0">
              <a:spcBef>
                <a:spcPts val="0"/>
              </a:spcBef>
              <a:spcAft>
                <a:spcPts val="0"/>
              </a:spcAft>
              <a:buSzPts val="1100"/>
              <a:buChar char="●"/>
            </a:pPr>
            <a:r>
              <a:rPr lang="en"/>
              <a:t>Supporting paraeducators by designing and implementing professional standards of practice, a professional development certificate program, and pathways to become a teacher.</a:t>
            </a:r>
            <a:endParaRPr>
              <a:highlight>
                <a:srgbClr val="FFFFFF"/>
              </a:highlight>
            </a:endParaRPr>
          </a:p>
          <a:p>
            <a:pPr marL="0" lvl="0" indent="0" algn="l" rtl="0">
              <a:spcBef>
                <a:spcPts val="0"/>
              </a:spcBef>
              <a:spcAft>
                <a:spcPts val="0"/>
              </a:spcAft>
              <a:buClr>
                <a:schemeClr val="dk1"/>
              </a:buClr>
              <a:buSzPts val="1100"/>
              <a:buFont typeface="Arial"/>
              <a:buNone/>
            </a:pPr>
            <a:r>
              <a:rPr lang="en" b="1">
                <a:highlight>
                  <a:srgbClr val="FFFFFF"/>
                </a:highlight>
              </a:rPr>
              <a:t>Workforce development and diversity</a:t>
            </a:r>
            <a:endParaRPr b="1">
              <a:highlight>
                <a:srgbClr val="FFFFFF"/>
              </a:highlight>
            </a:endParaRPr>
          </a:p>
          <a:p>
            <a:pPr marL="457200" lvl="0" indent="-298450" algn="l" rtl="0">
              <a:spcBef>
                <a:spcPts val="0"/>
              </a:spcBef>
              <a:spcAft>
                <a:spcPts val="0"/>
              </a:spcAft>
              <a:buSzPts val="1100"/>
              <a:buChar char="●"/>
            </a:pPr>
            <a:r>
              <a:rPr lang="en"/>
              <a:t>Diversifying and expanding the educator workforce by ensuring access to the profession, supporting and overseeing programs and initiatives like Grow Your Own, Recruiting Washington Teachers, and Alternative Routes to Certification.</a:t>
            </a:r>
            <a:endParaRPr/>
          </a:p>
          <a:p>
            <a:pPr marL="457200" lvl="0" indent="-298450" algn="l" rtl="0">
              <a:spcBef>
                <a:spcPts val="0"/>
              </a:spcBef>
              <a:spcAft>
                <a:spcPts val="0"/>
              </a:spcAft>
              <a:buSzPts val="1100"/>
              <a:buChar char="●"/>
            </a:pPr>
            <a:r>
              <a:rPr lang="en"/>
              <a:t>Responding to district workforce needs, including addressing shortage areas and supporting Human Resource (HR) offices in educator retention and recruitment.</a:t>
            </a:r>
            <a:endParaRPr/>
          </a:p>
          <a:p>
            <a:pPr marL="457200" lvl="0" indent="-298450" algn="l" rtl="0">
              <a:spcBef>
                <a:spcPts val="0"/>
              </a:spcBef>
              <a:spcAft>
                <a:spcPts val="0"/>
              </a:spcAft>
              <a:buSzPts val="1100"/>
              <a:buChar char="●"/>
            </a:pPr>
            <a:r>
              <a:rPr lang="en"/>
              <a:t>Building a workforce that is culturally responsive. Cultural competency standards guide the development of cultural responsiveness in Washington’s educators. Competencies in civil rights, anti-bias, and teaching effectiveness in culturally diverse populations are included at each stage of the educator continuum.</a:t>
            </a:r>
            <a:endParaRPr>
              <a:highlight>
                <a:srgbClr val="FFFFFF"/>
              </a:highlight>
            </a:endParaRPr>
          </a:p>
          <a:p>
            <a:pPr marL="0" lvl="0" indent="0" algn="l" rtl="0">
              <a:spcBef>
                <a:spcPts val="0"/>
              </a:spcBef>
              <a:spcAft>
                <a:spcPts val="0"/>
              </a:spcAft>
              <a:buClr>
                <a:schemeClr val="dk1"/>
              </a:buClr>
              <a:buSzPts val="1100"/>
              <a:buFont typeface="Arial"/>
              <a:buNone/>
            </a:pPr>
            <a:r>
              <a:rPr lang="en" b="1">
                <a:highlight>
                  <a:srgbClr val="FFFFFF"/>
                </a:highlight>
              </a:rPr>
              <a:t>Policy innovation</a:t>
            </a:r>
            <a:endParaRPr b="1">
              <a:highlight>
                <a:srgbClr val="FFFFFF"/>
              </a:highlight>
            </a:endParaRPr>
          </a:p>
          <a:p>
            <a:pPr marL="457200" lvl="0" indent="-298450" algn="l" rtl="0">
              <a:spcBef>
                <a:spcPts val="0"/>
              </a:spcBef>
              <a:spcAft>
                <a:spcPts val="0"/>
              </a:spcAft>
              <a:buSzPts val="1100"/>
              <a:buChar char="●"/>
            </a:pPr>
            <a:r>
              <a:rPr lang="en">
                <a:highlight>
                  <a:srgbClr val="FFFFFF"/>
                </a:highlight>
              </a:rPr>
              <a:t>Investigating barriers, inequities and disparities within the education system and offering recommendations for solutions based on research and stakeholder engagement.</a:t>
            </a:r>
            <a:endParaRPr>
              <a:highlight>
                <a:srgbClr val="FFFFFF"/>
              </a:highlight>
            </a:endParaRPr>
          </a:p>
          <a:p>
            <a:pPr marL="457200" lvl="0" indent="-298450" algn="l" rtl="0">
              <a:spcBef>
                <a:spcPts val="0"/>
              </a:spcBef>
              <a:spcAft>
                <a:spcPts val="0"/>
              </a:spcAft>
              <a:buSzPts val="1100"/>
              <a:buChar char="●"/>
            </a:pPr>
            <a:r>
              <a:rPr lang="en">
                <a:highlight>
                  <a:srgbClr val="FFFFFF"/>
                </a:highlight>
              </a:rPr>
              <a:t>Prioritizing an equity lens in all that we do by identifying innovative opportunities to improve policy on access, preparation effectiveness, continuing education, educator quality and educator diversity.</a:t>
            </a:r>
            <a:endParaRPr/>
          </a:p>
        </p:txBody>
      </p:sp>
    </p:spTree>
    <p:extLst>
      <p:ext uri="{BB962C8B-B14F-4D97-AF65-F5344CB8AC3E}">
        <p14:creationId xmlns:p14="http://schemas.microsoft.com/office/powerpoint/2010/main" val="406228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d739b00a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d739b00a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highlight>
                  <a:srgbClr val="FFFFFF"/>
                </a:highlight>
              </a:rPr>
              <a:t>Educator quality</a:t>
            </a:r>
            <a:endParaRPr b="1">
              <a:highlight>
                <a:srgbClr val="FFFFFF"/>
              </a:highlight>
            </a:endParaRPr>
          </a:p>
          <a:p>
            <a:pPr marL="457200" lvl="0" indent="-298450" algn="l" rtl="0">
              <a:spcBef>
                <a:spcPts val="0"/>
              </a:spcBef>
              <a:spcAft>
                <a:spcPts val="0"/>
              </a:spcAft>
              <a:buClr>
                <a:srgbClr val="000000"/>
              </a:buClr>
              <a:buSzPts val="1100"/>
              <a:buChar char="●"/>
            </a:pPr>
            <a:r>
              <a:rPr lang="en"/>
              <a:t>Establishing paraeducator minimum employment requirements</a:t>
            </a:r>
            <a:endParaRPr/>
          </a:p>
          <a:p>
            <a:pPr marL="457200" lvl="0" indent="-298450" algn="l" rtl="0">
              <a:spcBef>
                <a:spcPts val="0"/>
              </a:spcBef>
              <a:spcAft>
                <a:spcPts val="0"/>
              </a:spcAft>
              <a:buClr>
                <a:srgbClr val="000000"/>
              </a:buClr>
              <a:buSzPts val="1100"/>
              <a:buChar char="●"/>
            </a:pPr>
            <a:r>
              <a:rPr lang="en"/>
              <a:t>Ensuring all paraeducators receive the same training, no matter the school or region they work in</a:t>
            </a:r>
            <a:endParaRPr/>
          </a:p>
          <a:p>
            <a:pPr marL="0" lvl="0" indent="0" algn="l" rtl="0">
              <a:spcBef>
                <a:spcPts val="0"/>
              </a:spcBef>
              <a:spcAft>
                <a:spcPts val="0"/>
              </a:spcAft>
              <a:buClr>
                <a:schemeClr val="dk1"/>
              </a:buClr>
              <a:buSzPts val="1100"/>
              <a:buFont typeface="Arial"/>
              <a:buNone/>
            </a:pPr>
            <a:r>
              <a:rPr lang="en" b="1">
                <a:highlight>
                  <a:srgbClr val="FFFFFF"/>
                </a:highlight>
              </a:rPr>
              <a:t>Workforce development and diversity</a:t>
            </a:r>
            <a:endParaRPr b="1">
              <a:highlight>
                <a:srgbClr val="FFFFFF"/>
              </a:highlight>
            </a:endParaRPr>
          </a:p>
          <a:p>
            <a:pPr marL="457200" lvl="0" indent="-298450" algn="l" rtl="0">
              <a:spcBef>
                <a:spcPts val="0"/>
              </a:spcBef>
              <a:spcAft>
                <a:spcPts val="0"/>
              </a:spcAft>
              <a:buClr>
                <a:srgbClr val="000000"/>
              </a:buClr>
              <a:buSzPts val="1100"/>
              <a:buChar char="●"/>
            </a:pPr>
            <a:r>
              <a:rPr lang="en">
                <a:highlight>
                  <a:srgbClr val="FFFFFF"/>
                </a:highlight>
              </a:rPr>
              <a:t>Supporting paraeducators with professional development opportunities through the certificate program</a:t>
            </a:r>
            <a:endParaRPr>
              <a:highlight>
                <a:srgbClr val="FFFFFF"/>
              </a:highlight>
            </a:endParaRPr>
          </a:p>
          <a:p>
            <a:pPr marL="0" lvl="0" indent="0" algn="l" rtl="0">
              <a:spcBef>
                <a:spcPts val="0"/>
              </a:spcBef>
              <a:spcAft>
                <a:spcPts val="0"/>
              </a:spcAft>
              <a:buClr>
                <a:schemeClr val="dk1"/>
              </a:buClr>
              <a:buSzPts val="1100"/>
              <a:buFont typeface="Arial"/>
              <a:buNone/>
            </a:pPr>
            <a:r>
              <a:rPr lang="en" b="1">
                <a:highlight>
                  <a:srgbClr val="FFFFFF"/>
                </a:highlight>
              </a:rPr>
              <a:t>Policy innovation</a:t>
            </a:r>
            <a:endParaRPr b="1">
              <a:highlight>
                <a:srgbClr val="FFFFFF"/>
              </a:highlight>
            </a:endParaRPr>
          </a:p>
          <a:p>
            <a:pPr marL="457200" lvl="0" indent="-298450" algn="l" rtl="0">
              <a:lnSpc>
                <a:spcPct val="115000"/>
              </a:lnSpc>
              <a:spcBef>
                <a:spcPts val="0"/>
              </a:spcBef>
              <a:spcAft>
                <a:spcPts val="0"/>
              </a:spcAft>
              <a:buClr>
                <a:srgbClr val="000000"/>
              </a:buClr>
              <a:buSzPts val="1100"/>
              <a:buFont typeface="Roboto"/>
              <a:buChar char="●"/>
            </a:pPr>
            <a:r>
              <a:rPr lang="en">
                <a:latin typeface="Roboto"/>
                <a:ea typeface="Roboto"/>
                <a:cs typeface="Roboto"/>
                <a:sym typeface="Roboto"/>
              </a:rPr>
              <a:t>Make policy recommendations for a paraeducator career ladder that will increase opportunities for professional advancement</a:t>
            </a:r>
            <a:endParaRPr/>
          </a:p>
        </p:txBody>
      </p:sp>
    </p:spTree>
    <p:extLst>
      <p:ext uri="{BB962C8B-B14F-4D97-AF65-F5344CB8AC3E}">
        <p14:creationId xmlns:p14="http://schemas.microsoft.com/office/powerpoint/2010/main" val="416891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e7b708b9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e7b708b9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offer and encourage a variety of ways to engage with us as an agency, and with the work we oversee. </a:t>
            </a:r>
            <a:endParaRPr/>
          </a:p>
          <a:p>
            <a:pPr marL="457200" lvl="0" indent="-298450" algn="l" rtl="0">
              <a:spcBef>
                <a:spcPts val="0"/>
              </a:spcBef>
              <a:spcAft>
                <a:spcPts val="0"/>
              </a:spcAft>
              <a:buSzPts val="1100"/>
              <a:buAutoNum type="arabicPeriod"/>
            </a:pPr>
            <a:r>
              <a:rPr lang="en"/>
              <a:t>Follow us on</a:t>
            </a:r>
            <a:r>
              <a:rPr lang="en" b="1"/>
              <a:t> social media</a:t>
            </a:r>
            <a:r>
              <a:rPr lang="en"/>
              <a:t> and join the conversation with #PESBimpact, #WAparaPower, and #WAdiverseTeach</a:t>
            </a:r>
            <a:endParaRPr/>
          </a:p>
          <a:p>
            <a:pPr marL="457200" lvl="0" indent="-298450" algn="l" rtl="0">
              <a:spcBef>
                <a:spcPts val="0"/>
              </a:spcBef>
              <a:spcAft>
                <a:spcPts val="0"/>
              </a:spcAft>
              <a:buSzPts val="1100"/>
              <a:buAutoNum type="arabicPeriod"/>
            </a:pPr>
            <a:r>
              <a:rPr lang="en"/>
              <a:t>Subscribe to our </a:t>
            </a:r>
            <a:r>
              <a:rPr lang="en" b="1"/>
              <a:t>newsletters</a:t>
            </a:r>
            <a:r>
              <a:rPr lang="en"/>
              <a:t> - </a:t>
            </a:r>
            <a:r>
              <a:rPr lang="en" sz="1050">
                <a:solidFill>
                  <a:schemeClr val="dk1"/>
                </a:solidFill>
                <a:highlight>
                  <a:srgbClr val="FFFFFF"/>
                </a:highlight>
              </a:rPr>
              <a:t>It only takes a few seconds to subscribe to a lifetime of the best emails you'll ever read! </a:t>
            </a:r>
            <a:endParaRPr/>
          </a:p>
          <a:p>
            <a:pPr marL="457200" lvl="0" indent="-298450" algn="l" rtl="0">
              <a:spcBef>
                <a:spcPts val="0"/>
              </a:spcBef>
              <a:spcAft>
                <a:spcPts val="0"/>
              </a:spcAft>
              <a:buSzPts val="1100"/>
              <a:buAutoNum type="arabicPeriod"/>
            </a:pPr>
            <a:r>
              <a:rPr lang="en"/>
              <a:t>Visit our </a:t>
            </a:r>
            <a:r>
              <a:rPr lang="en" b="1"/>
              <a:t>website</a:t>
            </a:r>
            <a:r>
              <a:rPr lang="en"/>
              <a:t> and become familiar with a variety of materials we offer</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6859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124dc728f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124dc728f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58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e7b708b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e7b708b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032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520225" y="744575"/>
            <a:ext cx="73122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520100" y="2834125"/>
            <a:ext cx="73122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505175" y="1106125"/>
            <a:ext cx="73272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1505175" y="3152225"/>
            <a:ext cx="73272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idebar Only" type="blank">
  <p:cSld name="BLANK">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12"/>
          <p:cNvSpPr/>
          <p:nvPr/>
        </p:nvSpPr>
        <p:spPr>
          <a:xfrm>
            <a:off x="6637875" y="0"/>
            <a:ext cx="2506200" cy="873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685979" y="1127070"/>
            <a:ext cx="7772100" cy="1102500"/>
          </a:xfrm>
          <a:prstGeom prst="rect">
            <a:avLst/>
          </a:prstGeom>
          <a:noFill/>
          <a:ln>
            <a:noFill/>
          </a:ln>
        </p:spPr>
        <p:txBody>
          <a:bodyPr spcFirstLastPara="1" wrap="square" lIns="68575" tIns="34275" rIns="68575" bIns="34275" anchor="b" anchorCtr="0"/>
          <a:lstStyle>
            <a:lvl1pPr lvl="0" algn="ctr" rtl="0">
              <a:lnSpc>
                <a:spcPct val="90000"/>
              </a:lnSpc>
              <a:spcBef>
                <a:spcPts val="0"/>
              </a:spcBef>
              <a:spcAft>
                <a:spcPts val="0"/>
              </a:spcAft>
              <a:buClr>
                <a:schemeClr val="dk2"/>
              </a:buClr>
              <a:buSzPts val="2700"/>
              <a:buFont typeface="Arial Black"/>
              <a:buNone/>
              <a:defRPr sz="2700">
                <a:solidFill>
                  <a:schemeClr val="dk2"/>
                </a:solidFill>
                <a:latin typeface="Arial Black"/>
                <a:ea typeface="Arial Black"/>
                <a:cs typeface="Arial Black"/>
                <a:sym typeface="Arial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subTitle" idx="1"/>
          </p:nvPr>
        </p:nvSpPr>
        <p:spPr>
          <a:xfrm>
            <a:off x="685979" y="2658369"/>
            <a:ext cx="7772100" cy="728700"/>
          </a:xfrm>
          <a:prstGeom prst="rect">
            <a:avLst/>
          </a:prstGeom>
          <a:noFill/>
          <a:ln>
            <a:noFill/>
          </a:ln>
        </p:spPr>
        <p:txBody>
          <a:bodyPr spcFirstLastPara="1" wrap="square" lIns="68575" tIns="34275" rIns="68575" bIns="34275" anchor="t" anchorCtr="0"/>
          <a:lstStyle>
            <a:lvl1pPr lvl="0" algn="ctr" rtl="0">
              <a:lnSpc>
                <a:spcPct val="90000"/>
              </a:lnSpc>
              <a:spcBef>
                <a:spcPts val="800"/>
              </a:spcBef>
              <a:spcAft>
                <a:spcPts val="0"/>
              </a:spcAft>
              <a:buSzPts val="3700"/>
              <a:buNone/>
              <a:defRPr sz="2500">
                <a:solidFill>
                  <a:srgbClr val="898C93"/>
                </a:solidFill>
                <a:latin typeface="Arial Narrow"/>
                <a:ea typeface="Arial Narrow"/>
                <a:cs typeface="Arial Narrow"/>
                <a:sym typeface="Arial Narrow"/>
              </a:defRPr>
            </a:lvl1pPr>
            <a:lvl2pPr lvl="1" algn="ctr" rtl="0">
              <a:lnSpc>
                <a:spcPct val="90000"/>
              </a:lnSpc>
              <a:spcBef>
                <a:spcPts val="1600"/>
              </a:spcBef>
              <a:spcAft>
                <a:spcPts val="0"/>
              </a:spcAft>
              <a:buSzPts val="2300"/>
              <a:buNone/>
              <a:defRPr>
                <a:solidFill>
                  <a:srgbClr val="898C93"/>
                </a:solidFill>
              </a:defRPr>
            </a:lvl2pPr>
            <a:lvl3pPr lvl="2" algn="ctr" rtl="0">
              <a:lnSpc>
                <a:spcPct val="90000"/>
              </a:lnSpc>
              <a:spcBef>
                <a:spcPts val="1600"/>
              </a:spcBef>
              <a:spcAft>
                <a:spcPts val="0"/>
              </a:spcAft>
              <a:buSzPts val="2000"/>
              <a:buNone/>
              <a:defRPr>
                <a:solidFill>
                  <a:srgbClr val="898C93"/>
                </a:solidFill>
              </a:defRPr>
            </a:lvl3pPr>
            <a:lvl4pPr lvl="3" algn="ctr" rtl="0">
              <a:lnSpc>
                <a:spcPct val="90000"/>
              </a:lnSpc>
              <a:spcBef>
                <a:spcPts val="1600"/>
              </a:spcBef>
              <a:spcAft>
                <a:spcPts val="0"/>
              </a:spcAft>
              <a:buSzPts val="1800"/>
              <a:buNone/>
              <a:defRPr>
                <a:solidFill>
                  <a:srgbClr val="898C93"/>
                </a:solidFill>
              </a:defRPr>
            </a:lvl4pPr>
            <a:lvl5pPr lvl="4" algn="ctr" rtl="0">
              <a:lnSpc>
                <a:spcPct val="90000"/>
              </a:lnSpc>
              <a:spcBef>
                <a:spcPts val="1600"/>
              </a:spcBef>
              <a:spcAft>
                <a:spcPts val="0"/>
              </a:spcAft>
              <a:buClr>
                <a:srgbClr val="898C93"/>
              </a:buClr>
              <a:buSzPts val="1200"/>
              <a:buNone/>
              <a:defRPr>
                <a:solidFill>
                  <a:srgbClr val="898C93"/>
                </a:solidFill>
              </a:defRPr>
            </a:lvl5pPr>
            <a:lvl6pPr lvl="5" algn="ctr" rtl="0">
              <a:lnSpc>
                <a:spcPct val="90000"/>
              </a:lnSpc>
              <a:spcBef>
                <a:spcPts val="1600"/>
              </a:spcBef>
              <a:spcAft>
                <a:spcPts val="0"/>
              </a:spcAft>
              <a:buClr>
                <a:srgbClr val="898C93"/>
              </a:buClr>
              <a:buSzPts val="1400"/>
              <a:buNone/>
              <a:defRPr>
                <a:solidFill>
                  <a:srgbClr val="898C93"/>
                </a:solidFill>
              </a:defRPr>
            </a:lvl6pPr>
            <a:lvl7pPr lvl="6" algn="ctr" rtl="0">
              <a:lnSpc>
                <a:spcPct val="90000"/>
              </a:lnSpc>
              <a:spcBef>
                <a:spcPts val="1600"/>
              </a:spcBef>
              <a:spcAft>
                <a:spcPts val="0"/>
              </a:spcAft>
              <a:buClr>
                <a:srgbClr val="898C93"/>
              </a:buClr>
              <a:buSzPts val="1400"/>
              <a:buNone/>
              <a:defRPr>
                <a:solidFill>
                  <a:srgbClr val="898C93"/>
                </a:solidFill>
              </a:defRPr>
            </a:lvl7pPr>
            <a:lvl8pPr lvl="7" algn="ctr" rtl="0">
              <a:lnSpc>
                <a:spcPct val="90000"/>
              </a:lnSpc>
              <a:spcBef>
                <a:spcPts val="1600"/>
              </a:spcBef>
              <a:spcAft>
                <a:spcPts val="0"/>
              </a:spcAft>
              <a:buClr>
                <a:srgbClr val="898C93"/>
              </a:buClr>
              <a:buSzPts val="1400"/>
              <a:buNone/>
              <a:defRPr>
                <a:solidFill>
                  <a:srgbClr val="898C93"/>
                </a:solidFill>
              </a:defRPr>
            </a:lvl8pPr>
            <a:lvl9pPr lvl="8" algn="ctr" rtl="0">
              <a:lnSpc>
                <a:spcPct val="90000"/>
              </a:lnSpc>
              <a:spcBef>
                <a:spcPts val="1600"/>
              </a:spcBef>
              <a:spcAft>
                <a:spcPts val="1600"/>
              </a:spcAft>
              <a:buClr>
                <a:srgbClr val="898C93"/>
              </a:buClr>
              <a:buSzPts val="1400"/>
              <a:buNone/>
              <a:defRPr>
                <a:solidFill>
                  <a:srgbClr val="898C93"/>
                </a:solidFill>
              </a:defRPr>
            </a:lvl9pPr>
          </a:lstStyle>
          <a:p>
            <a:endParaRPr/>
          </a:p>
        </p:txBody>
      </p:sp>
      <p:grpSp>
        <p:nvGrpSpPr>
          <p:cNvPr id="56" name="Google Shape;56;p14"/>
          <p:cNvGrpSpPr/>
          <p:nvPr/>
        </p:nvGrpSpPr>
        <p:grpSpPr>
          <a:xfrm>
            <a:off x="4003566" y="2372686"/>
            <a:ext cx="773383" cy="117087"/>
            <a:chOff x="1775295" y="2028961"/>
            <a:chExt cx="2406294" cy="45600"/>
          </a:xfrm>
        </p:grpSpPr>
        <p:sp>
          <p:nvSpPr>
            <p:cNvPr id="57" name="Google Shape;57;p14"/>
            <p:cNvSpPr/>
            <p:nvPr/>
          </p:nvSpPr>
          <p:spPr>
            <a:xfrm rot="10800000" flipH="1">
              <a:off x="1775295" y="2028961"/>
              <a:ext cx="540300" cy="4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Light"/>
                <a:ea typeface="Lato Light"/>
                <a:cs typeface="Lato Light"/>
                <a:sym typeface="Lato Light"/>
              </a:endParaRPr>
            </a:p>
          </p:txBody>
        </p:sp>
        <p:sp>
          <p:nvSpPr>
            <p:cNvPr id="58" name="Google Shape;58;p14"/>
            <p:cNvSpPr/>
            <p:nvPr/>
          </p:nvSpPr>
          <p:spPr>
            <a:xfrm rot="10800000" flipH="1">
              <a:off x="2390858" y="2028961"/>
              <a:ext cx="540300" cy="45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Light"/>
                <a:ea typeface="Lato Light"/>
                <a:cs typeface="Lato Light"/>
                <a:sym typeface="Lato Light"/>
              </a:endParaRPr>
            </a:p>
          </p:txBody>
        </p:sp>
        <p:sp>
          <p:nvSpPr>
            <p:cNvPr id="59" name="Google Shape;59;p14"/>
            <p:cNvSpPr/>
            <p:nvPr/>
          </p:nvSpPr>
          <p:spPr>
            <a:xfrm rot="10800000" flipH="1">
              <a:off x="3025596" y="2028961"/>
              <a:ext cx="540300" cy="45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Light"/>
                <a:ea typeface="Lato Light"/>
                <a:cs typeface="Lato Light"/>
                <a:sym typeface="Lato Light"/>
              </a:endParaRPr>
            </a:p>
          </p:txBody>
        </p:sp>
        <p:sp>
          <p:nvSpPr>
            <p:cNvPr id="60" name="Google Shape;60;p14"/>
            <p:cNvSpPr/>
            <p:nvPr/>
          </p:nvSpPr>
          <p:spPr>
            <a:xfrm rot="10800000" flipH="1">
              <a:off x="3641289" y="2028961"/>
              <a:ext cx="540300" cy="45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Lato Light"/>
                <a:ea typeface="Lato Light"/>
                <a:cs typeface="Lato Light"/>
                <a:sym typeface="Lato Light"/>
              </a:endParaRPr>
            </a:p>
          </p:txBody>
        </p:sp>
      </p:grpSp>
      <p:pic>
        <p:nvPicPr>
          <p:cNvPr id="61" name="Google Shape;61;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28586" y="3585136"/>
            <a:ext cx="1764725" cy="1294132"/>
          </a:xfrm>
          <a:prstGeom prst="rect">
            <a:avLst/>
          </a:prstGeom>
          <a:noFill/>
          <a:ln>
            <a:noFill/>
          </a:ln>
        </p:spPr>
      </p:pic>
      <p:sp>
        <p:nvSpPr>
          <p:cNvPr id="62" name="Google Shape;62;p14"/>
          <p:cNvSpPr txBox="1">
            <a:spLocks noGrp="1"/>
          </p:cNvSpPr>
          <p:nvPr>
            <p:ph type="body" idx="2"/>
          </p:nvPr>
        </p:nvSpPr>
        <p:spPr>
          <a:xfrm>
            <a:off x="694433" y="3993122"/>
            <a:ext cx="4004100" cy="2616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SzPts val="2700"/>
              <a:buNone/>
              <a:defRPr>
                <a:solidFill>
                  <a:srgbClr val="54564E"/>
                </a:solidFill>
              </a:defRPr>
            </a:lvl1pPr>
            <a:lvl2pPr marL="914400" lvl="1" indent="-292100" algn="l" rtl="0">
              <a:lnSpc>
                <a:spcPct val="90000"/>
              </a:lnSpc>
              <a:spcBef>
                <a:spcPts val="1600"/>
              </a:spcBef>
              <a:spcAft>
                <a:spcPts val="0"/>
              </a:spcAft>
              <a:buSzPts val="1000"/>
              <a:buChar char="○"/>
              <a:defRPr/>
            </a:lvl2pPr>
            <a:lvl3pPr marL="1371600" lvl="2" indent="-292100" algn="l" rtl="0">
              <a:lnSpc>
                <a:spcPct val="90000"/>
              </a:lnSpc>
              <a:spcBef>
                <a:spcPts val="1600"/>
              </a:spcBef>
              <a:spcAft>
                <a:spcPts val="0"/>
              </a:spcAft>
              <a:buSzPts val="1000"/>
              <a:buChar char="■"/>
              <a:defRPr/>
            </a:lvl3pPr>
            <a:lvl4pPr marL="1828800" lvl="3" indent="-292100" algn="l" rtl="0">
              <a:lnSpc>
                <a:spcPct val="90000"/>
              </a:lnSpc>
              <a:spcBef>
                <a:spcPts val="1600"/>
              </a:spcBef>
              <a:spcAft>
                <a:spcPts val="0"/>
              </a:spcAft>
              <a:buSzPts val="1000"/>
              <a:buChar char="●"/>
              <a:defRPr/>
            </a:lvl4pPr>
            <a:lvl5pPr marL="2286000" lvl="4" indent="-273050" algn="l" rtl="0">
              <a:lnSpc>
                <a:spcPct val="90000"/>
              </a:lnSpc>
              <a:spcBef>
                <a:spcPts val="1600"/>
              </a:spcBef>
              <a:spcAft>
                <a:spcPts val="0"/>
              </a:spcAft>
              <a:buClr>
                <a:srgbClr val="7E8176"/>
              </a:buClr>
              <a:buSzPts val="700"/>
              <a:buChar char="○"/>
              <a:defRPr/>
            </a:lvl5pPr>
            <a:lvl6pPr marL="2743200" lvl="5" indent="-273050" algn="l" rtl="0">
              <a:lnSpc>
                <a:spcPct val="90000"/>
              </a:lnSpc>
              <a:spcBef>
                <a:spcPts val="1600"/>
              </a:spcBef>
              <a:spcAft>
                <a:spcPts val="0"/>
              </a:spcAft>
              <a:buClr>
                <a:schemeClr val="dk1"/>
              </a:buClr>
              <a:buSzPts val="700"/>
              <a:buChar char="■"/>
              <a:defRPr/>
            </a:lvl6pPr>
            <a:lvl7pPr marL="3200400" lvl="6" indent="-273050" algn="l" rtl="0">
              <a:lnSpc>
                <a:spcPct val="90000"/>
              </a:lnSpc>
              <a:spcBef>
                <a:spcPts val="1600"/>
              </a:spcBef>
              <a:spcAft>
                <a:spcPts val="0"/>
              </a:spcAft>
              <a:buClr>
                <a:schemeClr val="dk1"/>
              </a:buClr>
              <a:buSzPts val="700"/>
              <a:buChar char="●"/>
              <a:defRPr/>
            </a:lvl7pPr>
            <a:lvl8pPr marL="3657600" lvl="7" indent="-273050" algn="l" rtl="0">
              <a:lnSpc>
                <a:spcPct val="90000"/>
              </a:lnSpc>
              <a:spcBef>
                <a:spcPts val="1600"/>
              </a:spcBef>
              <a:spcAft>
                <a:spcPts val="0"/>
              </a:spcAft>
              <a:buClr>
                <a:schemeClr val="dk1"/>
              </a:buClr>
              <a:buSzPts val="700"/>
              <a:buChar char="○"/>
              <a:defRPr/>
            </a:lvl8pPr>
            <a:lvl9pPr marL="4114800" lvl="8" indent="-273050" algn="l" rtl="0">
              <a:lnSpc>
                <a:spcPct val="90000"/>
              </a:lnSpc>
              <a:spcBef>
                <a:spcPts val="1600"/>
              </a:spcBef>
              <a:spcAft>
                <a:spcPts val="1600"/>
              </a:spcAft>
              <a:buClr>
                <a:schemeClr val="dk1"/>
              </a:buClr>
              <a:buSzPts val="700"/>
              <a:buChar char="■"/>
              <a:defRPr/>
            </a:lvl9pPr>
          </a:lstStyle>
          <a:p>
            <a:endParaRPr/>
          </a:p>
        </p:txBody>
      </p:sp>
      <p:sp>
        <p:nvSpPr>
          <p:cNvPr id="63" name="Google Shape;63;p14"/>
          <p:cNvSpPr txBox="1">
            <a:spLocks noGrp="1"/>
          </p:cNvSpPr>
          <p:nvPr>
            <p:ph type="body" idx="3"/>
          </p:nvPr>
        </p:nvSpPr>
        <p:spPr>
          <a:xfrm>
            <a:off x="694433" y="4248792"/>
            <a:ext cx="4004100" cy="2616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SzPts val="2700"/>
              <a:buNone/>
              <a:defRPr>
                <a:solidFill>
                  <a:srgbClr val="54564E"/>
                </a:solidFill>
              </a:defRPr>
            </a:lvl1pPr>
            <a:lvl2pPr marL="914400" lvl="1" indent="-292100" algn="l" rtl="0">
              <a:lnSpc>
                <a:spcPct val="90000"/>
              </a:lnSpc>
              <a:spcBef>
                <a:spcPts val="1600"/>
              </a:spcBef>
              <a:spcAft>
                <a:spcPts val="0"/>
              </a:spcAft>
              <a:buSzPts val="1000"/>
              <a:buChar char="○"/>
              <a:defRPr/>
            </a:lvl2pPr>
            <a:lvl3pPr marL="1371600" lvl="2" indent="-292100" algn="l" rtl="0">
              <a:lnSpc>
                <a:spcPct val="90000"/>
              </a:lnSpc>
              <a:spcBef>
                <a:spcPts val="1600"/>
              </a:spcBef>
              <a:spcAft>
                <a:spcPts val="0"/>
              </a:spcAft>
              <a:buSzPts val="1000"/>
              <a:buChar char="■"/>
              <a:defRPr/>
            </a:lvl3pPr>
            <a:lvl4pPr marL="1828800" lvl="3" indent="-292100" algn="l" rtl="0">
              <a:lnSpc>
                <a:spcPct val="90000"/>
              </a:lnSpc>
              <a:spcBef>
                <a:spcPts val="1600"/>
              </a:spcBef>
              <a:spcAft>
                <a:spcPts val="0"/>
              </a:spcAft>
              <a:buSzPts val="1000"/>
              <a:buChar char="●"/>
              <a:defRPr/>
            </a:lvl4pPr>
            <a:lvl5pPr marL="2286000" lvl="4" indent="-273050" algn="l" rtl="0">
              <a:lnSpc>
                <a:spcPct val="90000"/>
              </a:lnSpc>
              <a:spcBef>
                <a:spcPts val="1600"/>
              </a:spcBef>
              <a:spcAft>
                <a:spcPts val="0"/>
              </a:spcAft>
              <a:buClr>
                <a:srgbClr val="7E8176"/>
              </a:buClr>
              <a:buSzPts val="700"/>
              <a:buChar char="○"/>
              <a:defRPr/>
            </a:lvl5pPr>
            <a:lvl6pPr marL="2743200" lvl="5" indent="-273050" algn="l" rtl="0">
              <a:lnSpc>
                <a:spcPct val="90000"/>
              </a:lnSpc>
              <a:spcBef>
                <a:spcPts val="1600"/>
              </a:spcBef>
              <a:spcAft>
                <a:spcPts val="0"/>
              </a:spcAft>
              <a:buClr>
                <a:schemeClr val="dk1"/>
              </a:buClr>
              <a:buSzPts val="700"/>
              <a:buChar char="■"/>
              <a:defRPr/>
            </a:lvl6pPr>
            <a:lvl7pPr marL="3200400" lvl="6" indent="-273050" algn="l" rtl="0">
              <a:lnSpc>
                <a:spcPct val="90000"/>
              </a:lnSpc>
              <a:spcBef>
                <a:spcPts val="1600"/>
              </a:spcBef>
              <a:spcAft>
                <a:spcPts val="0"/>
              </a:spcAft>
              <a:buClr>
                <a:schemeClr val="dk1"/>
              </a:buClr>
              <a:buSzPts val="700"/>
              <a:buChar char="●"/>
              <a:defRPr/>
            </a:lvl7pPr>
            <a:lvl8pPr marL="3657600" lvl="7" indent="-273050" algn="l" rtl="0">
              <a:lnSpc>
                <a:spcPct val="90000"/>
              </a:lnSpc>
              <a:spcBef>
                <a:spcPts val="1600"/>
              </a:spcBef>
              <a:spcAft>
                <a:spcPts val="0"/>
              </a:spcAft>
              <a:buClr>
                <a:schemeClr val="dk1"/>
              </a:buClr>
              <a:buSzPts val="700"/>
              <a:buChar char="○"/>
              <a:defRPr/>
            </a:lvl8pPr>
            <a:lvl9pPr marL="4114800" lvl="8" indent="-273050" algn="l" rtl="0">
              <a:lnSpc>
                <a:spcPct val="90000"/>
              </a:lnSpc>
              <a:spcBef>
                <a:spcPts val="1600"/>
              </a:spcBef>
              <a:spcAft>
                <a:spcPts val="1600"/>
              </a:spcAft>
              <a:buClr>
                <a:schemeClr val="dk1"/>
              </a:buClr>
              <a:buSzPts val="700"/>
              <a:buChar char="■"/>
              <a:defRPr/>
            </a:lvl9pPr>
          </a:lstStyle>
          <a:p>
            <a:endParaRPr/>
          </a:p>
        </p:txBody>
      </p:sp>
      <p:sp>
        <p:nvSpPr>
          <p:cNvPr id="64" name="Google Shape;64;p14"/>
          <p:cNvSpPr txBox="1">
            <a:spLocks noGrp="1"/>
          </p:cNvSpPr>
          <p:nvPr>
            <p:ph type="body" idx="4"/>
          </p:nvPr>
        </p:nvSpPr>
        <p:spPr>
          <a:xfrm>
            <a:off x="694433" y="4519503"/>
            <a:ext cx="4004100" cy="2616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SzPts val="2700"/>
              <a:buNone/>
              <a:defRPr>
                <a:solidFill>
                  <a:srgbClr val="54564E"/>
                </a:solidFill>
              </a:defRPr>
            </a:lvl1pPr>
            <a:lvl2pPr marL="914400" lvl="1" indent="-292100" algn="l" rtl="0">
              <a:lnSpc>
                <a:spcPct val="90000"/>
              </a:lnSpc>
              <a:spcBef>
                <a:spcPts val="1600"/>
              </a:spcBef>
              <a:spcAft>
                <a:spcPts val="0"/>
              </a:spcAft>
              <a:buSzPts val="1000"/>
              <a:buChar char="○"/>
              <a:defRPr/>
            </a:lvl2pPr>
            <a:lvl3pPr marL="1371600" lvl="2" indent="-292100" algn="l" rtl="0">
              <a:lnSpc>
                <a:spcPct val="90000"/>
              </a:lnSpc>
              <a:spcBef>
                <a:spcPts val="1600"/>
              </a:spcBef>
              <a:spcAft>
                <a:spcPts val="0"/>
              </a:spcAft>
              <a:buSzPts val="1000"/>
              <a:buChar char="■"/>
              <a:defRPr/>
            </a:lvl3pPr>
            <a:lvl4pPr marL="1828800" lvl="3" indent="-292100" algn="l" rtl="0">
              <a:lnSpc>
                <a:spcPct val="90000"/>
              </a:lnSpc>
              <a:spcBef>
                <a:spcPts val="1600"/>
              </a:spcBef>
              <a:spcAft>
                <a:spcPts val="0"/>
              </a:spcAft>
              <a:buSzPts val="1000"/>
              <a:buChar char="●"/>
              <a:defRPr/>
            </a:lvl4pPr>
            <a:lvl5pPr marL="2286000" lvl="4" indent="-273050" algn="l" rtl="0">
              <a:lnSpc>
                <a:spcPct val="90000"/>
              </a:lnSpc>
              <a:spcBef>
                <a:spcPts val="1600"/>
              </a:spcBef>
              <a:spcAft>
                <a:spcPts val="0"/>
              </a:spcAft>
              <a:buClr>
                <a:srgbClr val="7E8176"/>
              </a:buClr>
              <a:buSzPts val="700"/>
              <a:buChar char="○"/>
              <a:defRPr/>
            </a:lvl5pPr>
            <a:lvl6pPr marL="2743200" lvl="5" indent="-273050" algn="l" rtl="0">
              <a:lnSpc>
                <a:spcPct val="90000"/>
              </a:lnSpc>
              <a:spcBef>
                <a:spcPts val="1600"/>
              </a:spcBef>
              <a:spcAft>
                <a:spcPts val="0"/>
              </a:spcAft>
              <a:buClr>
                <a:schemeClr val="dk1"/>
              </a:buClr>
              <a:buSzPts val="700"/>
              <a:buChar char="■"/>
              <a:defRPr/>
            </a:lvl6pPr>
            <a:lvl7pPr marL="3200400" lvl="6" indent="-273050" algn="l" rtl="0">
              <a:lnSpc>
                <a:spcPct val="90000"/>
              </a:lnSpc>
              <a:spcBef>
                <a:spcPts val="1600"/>
              </a:spcBef>
              <a:spcAft>
                <a:spcPts val="0"/>
              </a:spcAft>
              <a:buClr>
                <a:schemeClr val="dk1"/>
              </a:buClr>
              <a:buSzPts val="700"/>
              <a:buChar char="●"/>
              <a:defRPr/>
            </a:lvl7pPr>
            <a:lvl8pPr marL="3657600" lvl="7" indent="-273050" algn="l" rtl="0">
              <a:lnSpc>
                <a:spcPct val="90000"/>
              </a:lnSpc>
              <a:spcBef>
                <a:spcPts val="1600"/>
              </a:spcBef>
              <a:spcAft>
                <a:spcPts val="0"/>
              </a:spcAft>
              <a:buClr>
                <a:schemeClr val="dk1"/>
              </a:buClr>
              <a:buSzPts val="700"/>
              <a:buChar char="○"/>
              <a:defRPr/>
            </a:lvl8pPr>
            <a:lvl9pPr marL="4114800" lvl="8" indent="-273050" algn="l" rtl="0">
              <a:lnSpc>
                <a:spcPct val="90000"/>
              </a:lnSpc>
              <a:spcBef>
                <a:spcPts val="1600"/>
              </a:spcBef>
              <a:spcAft>
                <a:spcPts val="1600"/>
              </a:spcAft>
              <a:buClr>
                <a:schemeClr val="dk1"/>
              </a:buClr>
              <a:buSzPts val="7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gular slide">
  <p:cSld name="regular slide">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640723" y="1194361"/>
            <a:ext cx="7874700" cy="2766600"/>
          </a:xfrm>
          <a:prstGeom prst="rect">
            <a:avLst/>
          </a:prstGeom>
          <a:noFill/>
          <a:ln>
            <a:noFill/>
          </a:ln>
        </p:spPr>
        <p:txBody>
          <a:bodyPr spcFirstLastPara="1" wrap="square" lIns="68575" tIns="34275" rIns="68575" bIns="34275" anchor="t" anchorCtr="0"/>
          <a:lstStyle>
            <a:lvl1pPr marL="457200" lvl="0" indent="-400050" algn="l" rtl="0">
              <a:lnSpc>
                <a:spcPct val="90000"/>
              </a:lnSpc>
              <a:spcBef>
                <a:spcPts val="800"/>
              </a:spcBef>
              <a:spcAft>
                <a:spcPts val="0"/>
              </a:spcAft>
              <a:buClr>
                <a:schemeClr val="accent1"/>
              </a:buClr>
              <a:buSzPts val="2700"/>
              <a:buChar char="●"/>
              <a:defRPr/>
            </a:lvl1pPr>
            <a:lvl2pPr marL="914400" lvl="1" indent="-374650" algn="l" rtl="0">
              <a:lnSpc>
                <a:spcPct val="90000"/>
              </a:lnSpc>
              <a:spcBef>
                <a:spcPts val="1600"/>
              </a:spcBef>
              <a:spcAft>
                <a:spcPts val="0"/>
              </a:spcAft>
              <a:buClr>
                <a:schemeClr val="accent1"/>
              </a:buClr>
              <a:buSzPts val="2300"/>
              <a:buChar char="○"/>
              <a:defRPr/>
            </a:lvl2pPr>
            <a:lvl3pPr marL="1371600" lvl="2" indent="-355600" algn="l" rtl="0">
              <a:lnSpc>
                <a:spcPct val="90000"/>
              </a:lnSpc>
              <a:spcBef>
                <a:spcPts val="1600"/>
              </a:spcBef>
              <a:spcAft>
                <a:spcPts val="0"/>
              </a:spcAft>
              <a:buClr>
                <a:schemeClr val="accent1"/>
              </a:buClr>
              <a:buSzPts val="2000"/>
              <a:buChar char="■"/>
              <a:defRPr/>
            </a:lvl3pPr>
            <a:lvl4pPr marL="1828800" lvl="3" indent="-342900" algn="l" rtl="0">
              <a:lnSpc>
                <a:spcPct val="90000"/>
              </a:lnSpc>
              <a:spcBef>
                <a:spcPts val="1600"/>
              </a:spcBef>
              <a:spcAft>
                <a:spcPts val="0"/>
              </a:spcAft>
              <a:buClr>
                <a:schemeClr val="accent1"/>
              </a:buClr>
              <a:buSzPts val="1800"/>
              <a:buChar char="●"/>
              <a:defRPr/>
            </a:lvl4pPr>
            <a:lvl5pPr marL="2286000" lvl="4" indent="-342900" algn="l" rtl="0">
              <a:lnSpc>
                <a:spcPct val="90000"/>
              </a:lnSpc>
              <a:spcBef>
                <a:spcPts val="1600"/>
              </a:spcBef>
              <a:spcAft>
                <a:spcPts val="0"/>
              </a:spcAft>
              <a:buClr>
                <a:schemeClr val="accent1"/>
              </a:buClr>
              <a:buSzPts val="1800"/>
              <a:buChar char="○"/>
              <a:defRPr/>
            </a:lvl5pPr>
            <a:lvl6pPr marL="2743200" lvl="5" indent="-273050" algn="l" rtl="0">
              <a:lnSpc>
                <a:spcPct val="90000"/>
              </a:lnSpc>
              <a:spcBef>
                <a:spcPts val="1600"/>
              </a:spcBef>
              <a:spcAft>
                <a:spcPts val="0"/>
              </a:spcAft>
              <a:buClr>
                <a:schemeClr val="dk1"/>
              </a:buClr>
              <a:buSzPts val="700"/>
              <a:buChar char="■"/>
              <a:defRPr/>
            </a:lvl6pPr>
            <a:lvl7pPr marL="3200400" lvl="6" indent="-273050" algn="l" rtl="0">
              <a:lnSpc>
                <a:spcPct val="90000"/>
              </a:lnSpc>
              <a:spcBef>
                <a:spcPts val="1600"/>
              </a:spcBef>
              <a:spcAft>
                <a:spcPts val="0"/>
              </a:spcAft>
              <a:buClr>
                <a:schemeClr val="dk1"/>
              </a:buClr>
              <a:buSzPts val="700"/>
              <a:buChar char="●"/>
              <a:defRPr/>
            </a:lvl7pPr>
            <a:lvl8pPr marL="3657600" lvl="7" indent="-273050" algn="l" rtl="0">
              <a:lnSpc>
                <a:spcPct val="90000"/>
              </a:lnSpc>
              <a:spcBef>
                <a:spcPts val="1600"/>
              </a:spcBef>
              <a:spcAft>
                <a:spcPts val="0"/>
              </a:spcAft>
              <a:buClr>
                <a:schemeClr val="dk1"/>
              </a:buClr>
              <a:buSzPts val="700"/>
              <a:buChar char="○"/>
              <a:defRPr/>
            </a:lvl8pPr>
            <a:lvl9pPr marL="4114800" lvl="8" indent="-273050" algn="l" rtl="0">
              <a:lnSpc>
                <a:spcPct val="90000"/>
              </a:lnSpc>
              <a:spcBef>
                <a:spcPts val="1600"/>
              </a:spcBef>
              <a:spcAft>
                <a:spcPts val="1600"/>
              </a:spcAft>
              <a:buClr>
                <a:schemeClr val="dk1"/>
              </a:buClr>
              <a:buSzPts val="700"/>
              <a:buChar char="■"/>
              <a:defRPr/>
            </a:lvl9pPr>
          </a:lstStyle>
          <a:p>
            <a:endParaRPr/>
          </a:p>
        </p:txBody>
      </p:sp>
      <p:sp>
        <p:nvSpPr>
          <p:cNvPr id="67" name="Google Shape;67;p15"/>
          <p:cNvSpPr txBox="1">
            <a:spLocks noGrp="1"/>
          </p:cNvSpPr>
          <p:nvPr>
            <p:ph type="title"/>
          </p:nvPr>
        </p:nvSpPr>
        <p:spPr>
          <a:xfrm>
            <a:off x="628651" y="273847"/>
            <a:ext cx="7886700" cy="610500"/>
          </a:xfrm>
          <a:prstGeom prst="rect">
            <a:avLst/>
          </a:prstGeom>
          <a:noFill/>
          <a:ln>
            <a:noFill/>
          </a:ln>
        </p:spPr>
        <p:txBody>
          <a:bodyPr spcFirstLastPara="1" wrap="square" lIns="68575" tIns="34275" rIns="68575" bIns="34275" anchor="ctr" anchorCtr="0"/>
          <a:lstStyle>
            <a:lvl1pPr lvl="0" algn="ctr" rtl="0">
              <a:lnSpc>
                <a:spcPct val="90000"/>
              </a:lnSpc>
              <a:spcBef>
                <a:spcPts val="0"/>
              </a:spcBef>
              <a:spcAft>
                <a:spcPts val="0"/>
              </a:spcAft>
              <a:buClr>
                <a:schemeClr val="dk2"/>
              </a:buClr>
              <a:buSzPts val="7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1" y="273847"/>
            <a:ext cx="7886700" cy="610500"/>
          </a:xfrm>
          <a:prstGeom prst="rect">
            <a:avLst/>
          </a:prstGeom>
          <a:noFill/>
          <a:ln>
            <a:noFill/>
          </a:ln>
        </p:spPr>
        <p:txBody>
          <a:bodyPr spcFirstLastPara="1" wrap="square" lIns="68575" tIns="34275" rIns="68575" bIns="34275" anchor="ctr" anchorCtr="0"/>
          <a:lstStyle>
            <a:lvl1pPr lvl="0" algn="ctr" rtl="0">
              <a:lnSpc>
                <a:spcPct val="90000"/>
              </a:lnSpc>
              <a:spcBef>
                <a:spcPts val="0"/>
              </a:spcBef>
              <a:spcAft>
                <a:spcPts val="0"/>
              </a:spcAft>
              <a:buClr>
                <a:schemeClr val="dk2"/>
              </a:buClr>
              <a:buSzPts val="7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6"/>
          <p:cNvSpPr txBox="1">
            <a:spLocks noGrp="1"/>
          </p:cNvSpPr>
          <p:nvPr>
            <p:ph type="body" idx="1"/>
          </p:nvPr>
        </p:nvSpPr>
        <p:spPr>
          <a:xfrm>
            <a:off x="628651" y="1091866"/>
            <a:ext cx="6863100" cy="3540900"/>
          </a:xfrm>
          <a:prstGeom prst="rect">
            <a:avLst/>
          </a:prstGeom>
          <a:noFill/>
          <a:ln>
            <a:noFill/>
          </a:ln>
        </p:spPr>
        <p:txBody>
          <a:bodyPr spcFirstLastPara="1" wrap="square" lIns="68575" tIns="34275" rIns="68575" bIns="34275" anchor="t" anchorCtr="0"/>
          <a:lstStyle>
            <a:lvl1pPr marL="457200" lvl="0" indent="-292100" algn="l" rtl="0">
              <a:lnSpc>
                <a:spcPct val="90000"/>
              </a:lnSpc>
              <a:spcBef>
                <a:spcPts val="800"/>
              </a:spcBef>
              <a:spcAft>
                <a:spcPts val="0"/>
              </a:spcAft>
              <a:buSzPts val="1000"/>
              <a:buChar char="●"/>
              <a:defRPr/>
            </a:lvl1pPr>
            <a:lvl2pPr marL="914400" lvl="1" indent="-292100" algn="l" rtl="0">
              <a:lnSpc>
                <a:spcPct val="90000"/>
              </a:lnSpc>
              <a:spcBef>
                <a:spcPts val="1600"/>
              </a:spcBef>
              <a:spcAft>
                <a:spcPts val="0"/>
              </a:spcAft>
              <a:buSzPts val="1000"/>
              <a:buChar char="○"/>
              <a:defRPr/>
            </a:lvl2pPr>
            <a:lvl3pPr marL="1371600" lvl="2" indent="-292100" algn="l" rtl="0">
              <a:lnSpc>
                <a:spcPct val="90000"/>
              </a:lnSpc>
              <a:spcBef>
                <a:spcPts val="1600"/>
              </a:spcBef>
              <a:spcAft>
                <a:spcPts val="0"/>
              </a:spcAft>
              <a:buSzPts val="1000"/>
              <a:buChar char="■"/>
              <a:defRPr/>
            </a:lvl3pPr>
            <a:lvl4pPr marL="1828800" lvl="3" indent="-292100" algn="l" rtl="0">
              <a:lnSpc>
                <a:spcPct val="90000"/>
              </a:lnSpc>
              <a:spcBef>
                <a:spcPts val="1600"/>
              </a:spcBef>
              <a:spcAft>
                <a:spcPts val="0"/>
              </a:spcAft>
              <a:buSzPts val="1000"/>
              <a:buChar char="●"/>
              <a:defRPr/>
            </a:lvl4pPr>
            <a:lvl5pPr marL="2286000" lvl="4" indent="-273050" algn="l" rtl="0">
              <a:lnSpc>
                <a:spcPct val="90000"/>
              </a:lnSpc>
              <a:spcBef>
                <a:spcPts val="1600"/>
              </a:spcBef>
              <a:spcAft>
                <a:spcPts val="0"/>
              </a:spcAft>
              <a:buClr>
                <a:srgbClr val="7E8176"/>
              </a:buClr>
              <a:buSzPts val="700"/>
              <a:buChar char="○"/>
              <a:defRPr/>
            </a:lvl5pPr>
            <a:lvl6pPr marL="2743200" lvl="5" indent="-273050" algn="l" rtl="0">
              <a:lnSpc>
                <a:spcPct val="90000"/>
              </a:lnSpc>
              <a:spcBef>
                <a:spcPts val="1600"/>
              </a:spcBef>
              <a:spcAft>
                <a:spcPts val="0"/>
              </a:spcAft>
              <a:buClr>
                <a:schemeClr val="dk1"/>
              </a:buClr>
              <a:buSzPts val="700"/>
              <a:buChar char="■"/>
              <a:defRPr/>
            </a:lvl6pPr>
            <a:lvl7pPr marL="3200400" lvl="6" indent="-273050" algn="l" rtl="0">
              <a:lnSpc>
                <a:spcPct val="90000"/>
              </a:lnSpc>
              <a:spcBef>
                <a:spcPts val="1600"/>
              </a:spcBef>
              <a:spcAft>
                <a:spcPts val="0"/>
              </a:spcAft>
              <a:buClr>
                <a:schemeClr val="dk1"/>
              </a:buClr>
              <a:buSzPts val="700"/>
              <a:buChar char="●"/>
              <a:defRPr/>
            </a:lvl7pPr>
            <a:lvl8pPr marL="3657600" lvl="7" indent="-273050" algn="l" rtl="0">
              <a:lnSpc>
                <a:spcPct val="90000"/>
              </a:lnSpc>
              <a:spcBef>
                <a:spcPts val="1600"/>
              </a:spcBef>
              <a:spcAft>
                <a:spcPts val="0"/>
              </a:spcAft>
              <a:buClr>
                <a:schemeClr val="dk1"/>
              </a:buClr>
              <a:buSzPts val="700"/>
              <a:buChar char="○"/>
              <a:defRPr/>
            </a:lvl8pPr>
            <a:lvl9pPr marL="4114800" lvl="8" indent="-273050" algn="l" rtl="0">
              <a:lnSpc>
                <a:spcPct val="90000"/>
              </a:lnSpc>
              <a:spcBef>
                <a:spcPts val="1600"/>
              </a:spcBef>
              <a:spcAft>
                <a:spcPts val="1600"/>
              </a:spcAft>
              <a:buClr>
                <a:schemeClr val="dk1"/>
              </a:buClr>
              <a:buSzPts val="7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71"/>
        <p:cNvGrpSpPr/>
        <p:nvPr/>
      </p:nvGrpSpPr>
      <p:grpSpPr>
        <a:xfrm>
          <a:off x="0" y="0"/>
          <a:ext cx="0" cy="0"/>
          <a:chOff x="0" y="0"/>
          <a:chExt cx="0" cy="0"/>
        </a:xfrm>
      </p:grpSpPr>
      <p:sp>
        <p:nvSpPr>
          <p:cNvPr id="72" name="Google Shape;72;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txBox="1">
            <a:spLocks noGrp="1"/>
          </p:cNvSpPr>
          <p:nvPr>
            <p:ph type="title"/>
          </p:nvPr>
        </p:nvSpPr>
        <p:spPr>
          <a:xfrm>
            <a:off x="291875" y="406900"/>
            <a:ext cx="3039600" cy="13887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000"/>
              <a:buNone/>
              <a:defRPr sz="3000" b="1">
                <a:solidFill>
                  <a:schemeClr val="accent5"/>
                </a:solidFill>
              </a:defRPr>
            </a:lvl1pPr>
            <a:lvl2pPr lvl="1" algn="l" rtl="0">
              <a:lnSpc>
                <a:spcPct val="100000"/>
              </a:lnSpc>
              <a:spcBef>
                <a:spcPts val="0"/>
              </a:spcBef>
              <a:spcAft>
                <a:spcPts val="0"/>
              </a:spcAft>
              <a:buClr>
                <a:schemeClr val="dk1"/>
              </a:buClr>
              <a:buSzPts val="3000"/>
              <a:buNone/>
              <a:defRPr sz="3000" b="1">
                <a:solidFill>
                  <a:schemeClr val="accent5"/>
                </a:solidFill>
              </a:defRPr>
            </a:lvl2pPr>
            <a:lvl3pPr lvl="2" algn="l" rtl="0">
              <a:lnSpc>
                <a:spcPct val="100000"/>
              </a:lnSpc>
              <a:spcBef>
                <a:spcPts val="0"/>
              </a:spcBef>
              <a:spcAft>
                <a:spcPts val="0"/>
              </a:spcAft>
              <a:buClr>
                <a:schemeClr val="dk1"/>
              </a:buClr>
              <a:buSzPts val="3000"/>
              <a:buNone/>
              <a:defRPr sz="3000" b="1">
                <a:solidFill>
                  <a:schemeClr val="accent5"/>
                </a:solidFill>
              </a:defRPr>
            </a:lvl3pPr>
            <a:lvl4pPr lvl="3" algn="l" rtl="0">
              <a:lnSpc>
                <a:spcPct val="100000"/>
              </a:lnSpc>
              <a:spcBef>
                <a:spcPts val="0"/>
              </a:spcBef>
              <a:spcAft>
                <a:spcPts val="0"/>
              </a:spcAft>
              <a:buClr>
                <a:schemeClr val="dk1"/>
              </a:buClr>
              <a:buSzPts val="3000"/>
              <a:buNone/>
              <a:defRPr sz="3000" b="1">
                <a:solidFill>
                  <a:schemeClr val="accent5"/>
                </a:solidFill>
              </a:defRPr>
            </a:lvl4pPr>
            <a:lvl5pPr lvl="4" algn="l" rtl="0">
              <a:lnSpc>
                <a:spcPct val="100000"/>
              </a:lnSpc>
              <a:spcBef>
                <a:spcPts val="0"/>
              </a:spcBef>
              <a:spcAft>
                <a:spcPts val="0"/>
              </a:spcAft>
              <a:buClr>
                <a:schemeClr val="dk1"/>
              </a:buClr>
              <a:buSzPts val="3000"/>
              <a:buNone/>
              <a:defRPr sz="3000" b="1">
                <a:solidFill>
                  <a:schemeClr val="accent5"/>
                </a:solidFill>
              </a:defRPr>
            </a:lvl5pPr>
            <a:lvl6pPr lvl="5" algn="l" rtl="0">
              <a:lnSpc>
                <a:spcPct val="100000"/>
              </a:lnSpc>
              <a:spcBef>
                <a:spcPts val="0"/>
              </a:spcBef>
              <a:spcAft>
                <a:spcPts val="0"/>
              </a:spcAft>
              <a:buClr>
                <a:schemeClr val="dk1"/>
              </a:buClr>
              <a:buSzPts val="3000"/>
              <a:buNone/>
              <a:defRPr sz="3000" b="1">
                <a:solidFill>
                  <a:schemeClr val="accent5"/>
                </a:solidFill>
              </a:defRPr>
            </a:lvl6pPr>
            <a:lvl7pPr lvl="6" algn="l" rtl="0">
              <a:lnSpc>
                <a:spcPct val="100000"/>
              </a:lnSpc>
              <a:spcBef>
                <a:spcPts val="0"/>
              </a:spcBef>
              <a:spcAft>
                <a:spcPts val="0"/>
              </a:spcAft>
              <a:buClr>
                <a:schemeClr val="dk1"/>
              </a:buClr>
              <a:buSzPts val="3000"/>
              <a:buNone/>
              <a:defRPr sz="3000" b="1">
                <a:solidFill>
                  <a:schemeClr val="accent5"/>
                </a:solidFill>
              </a:defRPr>
            </a:lvl7pPr>
            <a:lvl8pPr lvl="7" algn="l" rtl="0">
              <a:lnSpc>
                <a:spcPct val="100000"/>
              </a:lnSpc>
              <a:spcBef>
                <a:spcPts val="0"/>
              </a:spcBef>
              <a:spcAft>
                <a:spcPts val="0"/>
              </a:spcAft>
              <a:buClr>
                <a:schemeClr val="dk1"/>
              </a:buClr>
              <a:buSzPts val="3000"/>
              <a:buNone/>
              <a:defRPr sz="3000" b="1">
                <a:solidFill>
                  <a:schemeClr val="accent5"/>
                </a:solidFill>
              </a:defRPr>
            </a:lvl8pPr>
            <a:lvl9pPr lvl="8" algn="l" rtl="0">
              <a:lnSpc>
                <a:spcPct val="100000"/>
              </a:lnSpc>
              <a:spcBef>
                <a:spcPts val="0"/>
              </a:spcBef>
              <a:spcAft>
                <a:spcPts val="0"/>
              </a:spcAft>
              <a:buClr>
                <a:schemeClr val="dk1"/>
              </a:buClr>
              <a:buSzPts val="3000"/>
              <a:buNone/>
              <a:defRPr sz="3000" b="1">
                <a:solidFill>
                  <a:schemeClr val="accent5"/>
                </a:solidFill>
              </a:defRPr>
            </a:lvl9pPr>
          </a:lstStyle>
          <a:p>
            <a:endParaRPr/>
          </a:p>
        </p:txBody>
      </p:sp>
      <p:sp>
        <p:nvSpPr>
          <p:cNvPr id="74" name="Google Shape;74;p17"/>
          <p:cNvSpPr txBox="1">
            <a:spLocks noGrp="1"/>
          </p:cNvSpPr>
          <p:nvPr>
            <p:ph type="body" idx="1"/>
          </p:nvPr>
        </p:nvSpPr>
        <p:spPr>
          <a:xfrm>
            <a:off x="291938" y="2053718"/>
            <a:ext cx="3039600" cy="2378100"/>
          </a:xfrm>
          <a:prstGeom prst="rect">
            <a:avLst/>
          </a:prstGeom>
          <a:noFill/>
        </p:spPr>
        <p:txBody>
          <a:bodyPr spcFirstLastPara="1" wrap="square" lIns="91425" tIns="91425" rIns="91425" bIns="91425" anchor="t" anchorCtr="0"/>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75" name="Google Shape;75;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ctrTitle"/>
          </p:nvPr>
        </p:nvSpPr>
        <p:spPr>
          <a:xfrm>
            <a:off x="1520225" y="744575"/>
            <a:ext cx="73122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2" name="Google Shape;82;p19"/>
          <p:cNvSpPr txBox="1">
            <a:spLocks noGrp="1"/>
          </p:cNvSpPr>
          <p:nvPr>
            <p:ph type="subTitle" idx="1"/>
          </p:nvPr>
        </p:nvSpPr>
        <p:spPr>
          <a:xfrm>
            <a:off x="1520100" y="2834125"/>
            <a:ext cx="73122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1497650" y="2150850"/>
            <a:ext cx="73347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21"/>
          <p:cNvSpPr txBox="1">
            <a:spLocks noGrp="1"/>
          </p:cNvSpPr>
          <p:nvPr>
            <p:ph type="body" idx="1"/>
          </p:nvPr>
        </p:nvSpPr>
        <p:spPr>
          <a:xfrm>
            <a:off x="1497650" y="1152475"/>
            <a:ext cx="73347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7650" y="2150850"/>
            <a:ext cx="73347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1512700" y="445025"/>
            <a:ext cx="73197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2"/>
          <p:cNvSpPr txBox="1">
            <a:spLocks noGrp="1"/>
          </p:cNvSpPr>
          <p:nvPr>
            <p:ph type="body" idx="1"/>
          </p:nvPr>
        </p:nvSpPr>
        <p:spPr>
          <a:xfrm>
            <a:off x="1512700" y="1152475"/>
            <a:ext cx="34362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1490125" y="445025"/>
            <a:ext cx="73422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1454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1" name="Google Shape;101;p24"/>
          <p:cNvSpPr txBox="1">
            <a:spLocks noGrp="1"/>
          </p:cNvSpPr>
          <p:nvPr>
            <p:ph type="body" idx="1"/>
          </p:nvPr>
        </p:nvSpPr>
        <p:spPr>
          <a:xfrm>
            <a:off x="1454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14808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5" name="Google Shape;10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6"/>
        <p:cNvGrpSpPr/>
        <p:nvPr/>
      </p:nvGrpSpPr>
      <p:grpSpPr>
        <a:xfrm>
          <a:off x="0" y="0"/>
          <a:ext cx="0" cy="0"/>
          <a:chOff x="0" y="0"/>
          <a:chExt cx="0" cy="0"/>
        </a:xfrm>
      </p:grpSpPr>
      <p:sp>
        <p:nvSpPr>
          <p:cNvPr id="107" name="Google Shape;107;p26"/>
          <p:cNvSpPr/>
          <p:nvPr/>
        </p:nvSpPr>
        <p:spPr>
          <a:xfrm>
            <a:off x="5034850" y="-125"/>
            <a:ext cx="41094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6"/>
          <p:cNvSpPr txBox="1">
            <a:spLocks noGrp="1"/>
          </p:cNvSpPr>
          <p:nvPr>
            <p:ph type="title"/>
          </p:nvPr>
        </p:nvSpPr>
        <p:spPr>
          <a:xfrm>
            <a:off x="1429925" y="1233175"/>
            <a:ext cx="32511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9" name="Google Shape;109;p26"/>
          <p:cNvSpPr txBox="1">
            <a:spLocks noGrp="1"/>
          </p:cNvSpPr>
          <p:nvPr>
            <p:ph type="subTitle" idx="1"/>
          </p:nvPr>
        </p:nvSpPr>
        <p:spPr>
          <a:xfrm>
            <a:off x="1429925" y="2803075"/>
            <a:ext cx="32511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26"/>
          <p:cNvSpPr txBox="1">
            <a:spLocks noGrp="1"/>
          </p:cNvSpPr>
          <p:nvPr>
            <p:ph type="body" idx="2"/>
          </p:nvPr>
        </p:nvSpPr>
        <p:spPr>
          <a:xfrm>
            <a:off x="5365147" y="724075"/>
            <a:ext cx="34485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1" name="Google Shape;11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2"/>
        <p:cNvGrpSpPr/>
        <p:nvPr/>
      </p:nvGrpSpPr>
      <p:grpSpPr>
        <a:xfrm>
          <a:off x="0" y="0"/>
          <a:ext cx="0" cy="0"/>
          <a:chOff x="0" y="0"/>
          <a:chExt cx="0" cy="0"/>
        </a:xfrm>
      </p:grpSpPr>
      <p:sp>
        <p:nvSpPr>
          <p:cNvPr id="113" name="Google Shape;113;p27"/>
          <p:cNvSpPr txBox="1">
            <a:spLocks noGrp="1"/>
          </p:cNvSpPr>
          <p:nvPr>
            <p:ph type="body" idx="1"/>
          </p:nvPr>
        </p:nvSpPr>
        <p:spPr>
          <a:xfrm>
            <a:off x="1454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14" name="Google Shape;11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5"/>
        <p:cNvGrpSpPr/>
        <p:nvPr/>
      </p:nvGrpSpPr>
      <p:grpSpPr>
        <a:xfrm>
          <a:off x="0" y="0"/>
          <a:ext cx="0" cy="0"/>
          <a:chOff x="0" y="0"/>
          <a:chExt cx="0" cy="0"/>
        </a:xfrm>
      </p:grpSpPr>
      <p:sp>
        <p:nvSpPr>
          <p:cNvPr id="116" name="Google Shape;116;p28"/>
          <p:cNvSpPr txBox="1">
            <a:spLocks noGrp="1"/>
          </p:cNvSpPr>
          <p:nvPr>
            <p:ph type="title" hasCustomPrompt="1"/>
          </p:nvPr>
        </p:nvSpPr>
        <p:spPr>
          <a:xfrm>
            <a:off x="1505175" y="1106125"/>
            <a:ext cx="73272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7" name="Google Shape;117;p28"/>
          <p:cNvSpPr txBox="1">
            <a:spLocks noGrp="1"/>
          </p:cNvSpPr>
          <p:nvPr>
            <p:ph type="body" idx="1"/>
          </p:nvPr>
        </p:nvSpPr>
        <p:spPr>
          <a:xfrm>
            <a:off x="1505175" y="3152225"/>
            <a:ext cx="73272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8" name="Google Shape;11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idebar Only" type="blank">
  <p:cSld name="BLANK">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9"/>
        <p:cNvGrpSpPr/>
        <p:nvPr/>
      </p:nvGrpSpPr>
      <p:grpSpPr>
        <a:xfrm>
          <a:off x="0" y="0"/>
          <a:ext cx="0" cy="0"/>
          <a:chOff x="0" y="0"/>
          <a:chExt cx="0" cy="0"/>
        </a:xfrm>
      </p:grpSpPr>
      <p:sp>
        <p:nvSpPr>
          <p:cNvPr id="120" name="Google Shape;12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9"/>
          <p:cNvSpPr/>
          <p:nvPr/>
        </p:nvSpPr>
        <p:spPr>
          <a:xfrm>
            <a:off x="6637875" y="0"/>
            <a:ext cx="2506200" cy="873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22"/>
        <p:cNvGrpSpPr/>
        <p:nvPr/>
      </p:nvGrpSpPr>
      <p:grpSpPr>
        <a:xfrm>
          <a:off x="0" y="0"/>
          <a:ext cx="0" cy="0"/>
          <a:chOff x="0" y="0"/>
          <a:chExt cx="0" cy="0"/>
        </a:xfrm>
      </p:grpSpPr>
      <p:sp>
        <p:nvSpPr>
          <p:cNvPr id="123" name="Google Shape;12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cxnSp>
        <p:nvCxnSpPr>
          <p:cNvPr id="125" name="Google Shape;125;p31"/>
          <p:cNvCxnSpPr/>
          <p:nvPr/>
        </p:nvCxnSpPr>
        <p:spPr>
          <a:xfrm>
            <a:off x="159589" y="0"/>
            <a:ext cx="25800" cy="5143500"/>
          </a:xfrm>
          <a:prstGeom prst="straightConnector1">
            <a:avLst/>
          </a:prstGeom>
          <a:noFill/>
          <a:ln w="98425" cap="flat" cmpd="sng">
            <a:solidFill>
              <a:srgbClr val="009390"/>
            </a:solidFill>
            <a:prstDash val="solid"/>
            <a:miter lim="8000"/>
            <a:headEnd type="none" w="sm" len="sm"/>
            <a:tailEnd type="none" w="sm" len="sm"/>
          </a:ln>
        </p:spPr>
      </p:cxnSp>
      <p:cxnSp>
        <p:nvCxnSpPr>
          <p:cNvPr id="126" name="Google Shape;126;p31"/>
          <p:cNvCxnSpPr/>
          <p:nvPr/>
        </p:nvCxnSpPr>
        <p:spPr>
          <a:xfrm>
            <a:off x="253264" y="0"/>
            <a:ext cx="25800" cy="5143500"/>
          </a:xfrm>
          <a:prstGeom prst="straightConnector1">
            <a:avLst/>
          </a:prstGeom>
          <a:noFill/>
          <a:ln w="69850" cap="flat" cmpd="sng">
            <a:solidFill>
              <a:srgbClr val="0070C0"/>
            </a:solidFill>
            <a:prstDash val="solid"/>
            <a:miter lim="8000"/>
            <a:headEnd type="none" w="sm" len="sm"/>
            <a:tailEnd type="none" w="sm" len="sm"/>
          </a:ln>
        </p:spPr>
      </p:cxnSp>
      <p:cxnSp>
        <p:nvCxnSpPr>
          <p:cNvPr id="127" name="Google Shape;127;p31"/>
          <p:cNvCxnSpPr/>
          <p:nvPr/>
        </p:nvCxnSpPr>
        <p:spPr>
          <a:xfrm>
            <a:off x="434596" y="0"/>
            <a:ext cx="25800" cy="5143500"/>
          </a:xfrm>
          <a:prstGeom prst="straightConnector1">
            <a:avLst/>
          </a:prstGeom>
          <a:noFill/>
          <a:ln w="174625" cap="flat" cmpd="sng">
            <a:solidFill>
              <a:srgbClr val="002060"/>
            </a:solidFill>
            <a:prstDash val="solid"/>
            <a:miter lim="8000"/>
            <a:headEnd type="none" w="sm" len="sm"/>
            <a:tailEnd type="none" w="sm" len="sm"/>
          </a:ln>
        </p:spPr>
      </p:cxnSp>
      <p:cxnSp>
        <p:nvCxnSpPr>
          <p:cNvPr id="128" name="Google Shape;128;p31"/>
          <p:cNvCxnSpPr/>
          <p:nvPr/>
        </p:nvCxnSpPr>
        <p:spPr>
          <a:xfrm>
            <a:off x="333999" y="0"/>
            <a:ext cx="25800" cy="5143500"/>
          </a:xfrm>
          <a:prstGeom prst="straightConnector1">
            <a:avLst/>
          </a:prstGeom>
          <a:noFill/>
          <a:ln w="98425" cap="flat" cmpd="sng">
            <a:solidFill>
              <a:srgbClr val="009390"/>
            </a:solidFill>
            <a:prstDash val="solid"/>
            <a:miter lim="8000"/>
            <a:headEnd type="none" w="sm" len="sm"/>
            <a:tailEnd type="none" w="sm" len="sm"/>
          </a:ln>
        </p:spPr>
      </p:cxnSp>
      <p:cxnSp>
        <p:nvCxnSpPr>
          <p:cNvPr id="129" name="Google Shape;129;p31"/>
          <p:cNvCxnSpPr/>
          <p:nvPr/>
        </p:nvCxnSpPr>
        <p:spPr>
          <a:xfrm>
            <a:off x="100730" y="-2078"/>
            <a:ext cx="25800" cy="5143500"/>
          </a:xfrm>
          <a:prstGeom prst="straightConnector1">
            <a:avLst/>
          </a:prstGeom>
          <a:noFill/>
          <a:ln w="69850" cap="flat" cmpd="sng">
            <a:solidFill>
              <a:srgbClr val="9DC3E6"/>
            </a:solidFill>
            <a:prstDash val="solid"/>
            <a:miter lim="8000"/>
            <a:headEnd type="none" w="sm" len="sm"/>
            <a:tailEnd type="none" w="sm" len="sm"/>
          </a:ln>
        </p:spPr>
      </p:cxnSp>
      <p:sp>
        <p:nvSpPr>
          <p:cNvPr id="130" name="Google Shape;130;p31"/>
          <p:cNvSpPr txBox="1">
            <a:spLocks noGrp="1"/>
          </p:cNvSpPr>
          <p:nvPr>
            <p:ph type="sldNum" idx="12"/>
          </p:nvPr>
        </p:nvSpPr>
        <p:spPr>
          <a:xfrm>
            <a:off x="6457950" y="4767263"/>
            <a:ext cx="2057400" cy="273900"/>
          </a:xfrm>
          <a:prstGeom prst="rect">
            <a:avLst/>
          </a:prstGeom>
        </p:spPr>
        <p:txBody>
          <a:bodyPr spcFirstLastPara="1" wrap="square" lIns="68575" tIns="68575" rIns="68575" bIns="68575" anchor="ctr" anchorCtr="0">
            <a:noAutofit/>
          </a:bodyPr>
          <a:lstStyle>
            <a:lvl1pPr lvl="0" rtl="0">
              <a:buClr>
                <a:srgbClr val="000000"/>
              </a:buClr>
              <a:buFont typeface="Arial"/>
              <a:buNone/>
              <a:defRPr sz="1100"/>
            </a:lvl1pPr>
            <a:lvl2pPr lvl="1" rtl="0">
              <a:buClr>
                <a:srgbClr val="000000"/>
              </a:buClr>
              <a:buFont typeface="Arial"/>
              <a:buNone/>
              <a:defRPr sz="1100"/>
            </a:lvl2pPr>
            <a:lvl3pPr lvl="2" rtl="0">
              <a:buClr>
                <a:srgbClr val="000000"/>
              </a:buClr>
              <a:buFont typeface="Arial"/>
              <a:buNone/>
              <a:defRPr sz="1100"/>
            </a:lvl3pPr>
            <a:lvl4pPr lvl="3" rtl="0">
              <a:buClr>
                <a:srgbClr val="000000"/>
              </a:buClr>
              <a:buFont typeface="Arial"/>
              <a:buNone/>
              <a:defRPr sz="1100"/>
            </a:lvl4pPr>
            <a:lvl5pPr lvl="4" rtl="0">
              <a:buClr>
                <a:srgbClr val="000000"/>
              </a:buClr>
              <a:buFont typeface="Arial"/>
              <a:buNone/>
              <a:defRPr sz="1100"/>
            </a:lvl5pPr>
            <a:lvl6pPr lvl="5" rtl="0">
              <a:buClr>
                <a:srgbClr val="000000"/>
              </a:buClr>
              <a:buFont typeface="Arial"/>
              <a:buNone/>
              <a:defRPr sz="1100"/>
            </a:lvl6pPr>
            <a:lvl7pPr lvl="6" rtl="0">
              <a:buClr>
                <a:srgbClr val="000000"/>
              </a:buClr>
              <a:buFont typeface="Arial"/>
              <a:buNone/>
              <a:defRPr sz="1100"/>
            </a:lvl7pPr>
            <a:lvl8pPr lvl="7" rtl="0">
              <a:buClr>
                <a:srgbClr val="000000"/>
              </a:buClr>
              <a:buFont typeface="Arial"/>
              <a:buNone/>
              <a:defRPr sz="1100"/>
            </a:lvl8pPr>
            <a:lvl9pPr lvl="8" rtl="0">
              <a:buClr>
                <a:srgbClr val="000000"/>
              </a:buClr>
              <a:buFont typeface="Arial"/>
              <a:buNone/>
              <a:defRPr sz="1100"/>
            </a:lvl9pPr>
          </a:lstStyle>
          <a:p>
            <a:pPr marL="0" lvl="0" indent="0" algn="r" rtl="0">
              <a:spcBef>
                <a:spcPts val="0"/>
              </a:spcBef>
              <a:spcAft>
                <a:spcPts val="0"/>
              </a:spcAft>
              <a:buNone/>
            </a:pPr>
            <a:fld id="{00000000-1234-1234-1234-123412341234}" type="slidenum">
              <a:rPr lang="en"/>
              <a:t>‹#›</a:t>
            </a:fld>
            <a:endParaRPr/>
          </a:p>
        </p:txBody>
      </p:sp>
      <p:pic>
        <p:nvPicPr>
          <p:cNvPr id="131" name="Google Shape;131;p31" descr="PESB-Logo.jp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116787" y="4230430"/>
            <a:ext cx="1926680" cy="678191"/>
          </a:xfrm>
          <a:prstGeom prst="rect">
            <a:avLst/>
          </a:prstGeom>
          <a:noFill/>
          <a:ln>
            <a:noFill/>
          </a:ln>
        </p:spPr>
      </p:pic>
      <p:sp>
        <p:nvSpPr>
          <p:cNvPr id="132" name="Google Shape;132;p31"/>
          <p:cNvSpPr txBox="1">
            <a:spLocks noGrp="1"/>
          </p:cNvSpPr>
          <p:nvPr>
            <p:ph type="title"/>
          </p:nvPr>
        </p:nvSpPr>
        <p:spPr>
          <a:xfrm>
            <a:off x="766050" y="376181"/>
            <a:ext cx="6860400" cy="615600"/>
          </a:xfrm>
          <a:prstGeom prst="rect">
            <a:avLst/>
          </a:prstGeom>
        </p:spPr>
        <p:txBody>
          <a:bodyPr spcFirstLastPara="1" wrap="square" lIns="68575" tIns="68575" rIns="68575" bIns="68575" anchor="t" anchorCtr="0"/>
          <a:lstStyle>
            <a:lvl1pPr lvl="0" rtl="0">
              <a:spcBef>
                <a:spcPts val="0"/>
              </a:spcBef>
              <a:spcAft>
                <a:spcPts val="0"/>
              </a:spcAft>
              <a:buNone/>
              <a:defRPr sz="1100">
                <a:solidFill>
                  <a:srgbClr val="16387B"/>
                </a:solidFill>
              </a:defRPr>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a:endParaRPr/>
          </a:p>
        </p:txBody>
      </p:sp>
      <p:sp>
        <p:nvSpPr>
          <p:cNvPr id="133" name="Google Shape;133;p31"/>
          <p:cNvSpPr txBox="1">
            <a:spLocks noGrp="1"/>
          </p:cNvSpPr>
          <p:nvPr>
            <p:ph type="body" idx="1"/>
          </p:nvPr>
        </p:nvSpPr>
        <p:spPr>
          <a:xfrm>
            <a:off x="766050" y="1196963"/>
            <a:ext cx="6942300" cy="3002700"/>
          </a:xfrm>
          <a:prstGeom prst="rect">
            <a:avLst/>
          </a:prstGeom>
        </p:spPr>
        <p:txBody>
          <a:bodyPr spcFirstLastPara="1" wrap="square" lIns="68575" tIns="68575" rIns="68575" bIns="68575" anchor="t" anchorCtr="0"/>
          <a:lstStyle>
            <a:lvl1pPr marL="457200" lvl="0" indent="-298450" rtl="0">
              <a:spcBef>
                <a:spcPts val="0"/>
              </a:spcBef>
              <a:spcAft>
                <a:spcPts val="0"/>
              </a:spcAft>
              <a:buSzPts val="1100"/>
              <a:buChar char="●"/>
              <a:defRPr sz="1100"/>
            </a:lvl1pPr>
            <a:lvl2pPr marL="914400" lvl="1" indent="-298450" rtl="0">
              <a:spcBef>
                <a:spcPts val="160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497650" y="1152475"/>
            <a:ext cx="73347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8"/>
        <p:cNvGrpSpPr/>
        <p:nvPr/>
      </p:nvGrpSpPr>
      <p:grpSpPr>
        <a:xfrm>
          <a:off x="0" y="0"/>
          <a:ext cx="0" cy="0"/>
          <a:chOff x="0" y="0"/>
          <a:chExt cx="0" cy="0"/>
        </a:xfrm>
      </p:grpSpPr>
      <p:sp>
        <p:nvSpPr>
          <p:cNvPr id="139" name="Google Shape;139;p33"/>
          <p:cNvSpPr txBox="1">
            <a:spLocks noGrp="1"/>
          </p:cNvSpPr>
          <p:nvPr>
            <p:ph type="ctrTitle"/>
          </p:nvPr>
        </p:nvSpPr>
        <p:spPr>
          <a:xfrm>
            <a:off x="1520225" y="744575"/>
            <a:ext cx="73122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0" name="Google Shape;140;p33"/>
          <p:cNvSpPr txBox="1">
            <a:spLocks noGrp="1"/>
          </p:cNvSpPr>
          <p:nvPr>
            <p:ph type="subTitle" idx="1"/>
          </p:nvPr>
        </p:nvSpPr>
        <p:spPr>
          <a:xfrm>
            <a:off x="1520100" y="2834125"/>
            <a:ext cx="73122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1" name="Google Shape;14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2"/>
        <p:cNvGrpSpPr/>
        <p:nvPr/>
      </p:nvGrpSpPr>
      <p:grpSpPr>
        <a:xfrm>
          <a:off x="0" y="0"/>
          <a:ext cx="0" cy="0"/>
          <a:chOff x="0" y="0"/>
          <a:chExt cx="0" cy="0"/>
        </a:xfrm>
      </p:grpSpPr>
      <p:sp>
        <p:nvSpPr>
          <p:cNvPr id="143" name="Google Shape;143;p34"/>
          <p:cNvSpPr txBox="1">
            <a:spLocks noGrp="1"/>
          </p:cNvSpPr>
          <p:nvPr>
            <p:ph type="title"/>
          </p:nvPr>
        </p:nvSpPr>
        <p:spPr>
          <a:xfrm>
            <a:off x="1497650" y="2150850"/>
            <a:ext cx="73347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 name="Google Shape;14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5"/>
        <p:cNvGrpSpPr/>
        <p:nvPr/>
      </p:nvGrpSpPr>
      <p:grpSpPr>
        <a:xfrm>
          <a:off x="0" y="0"/>
          <a:ext cx="0" cy="0"/>
          <a:chOff x="0" y="0"/>
          <a:chExt cx="0" cy="0"/>
        </a:xfrm>
      </p:grpSpPr>
      <p:sp>
        <p:nvSpPr>
          <p:cNvPr id="146" name="Google Shape;146;p35"/>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35"/>
          <p:cNvSpPr txBox="1">
            <a:spLocks noGrp="1"/>
          </p:cNvSpPr>
          <p:nvPr>
            <p:ph type="body" idx="1"/>
          </p:nvPr>
        </p:nvSpPr>
        <p:spPr>
          <a:xfrm>
            <a:off x="1497650" y="1152475"/>
            <a:ext cx="73347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8" name="Google Shape;14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9"/>
        <p:cNvGrpSpPr/>
        <p:nvPr/>
      </p:nvGrpSpPr>
      <p:grpSpPr>
        <a:xfrm>
          <a:off x="0" y="0"/>
          <a:ext cx="0" cy="0"/>
          <a:chOff x="0" y="0"/>
          <a:chExt cx="0" cy="0"/>
        </a:xfrm>
      </p:grpSpPr>
      <p:sp>
        <p:nvSpPr>
          <p:cNvPr id="150" name="Google Shape;150;p36"/>
          <p:cNvSpPr txBox="1">
            <a:spLocks noGrp="1"/>
          </p:cNvSpPr>
          <p:nvPr>
            <p:ph type="title"/>
          </p:nvPr>
        </p:nvSpPr>
        <p:spPr>
          <a:xfrm>
            <a:off x="1512700" y="445025"/>
            <a:ext cx="73197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36"/>
          <p:cNvSpPr txBox="1">
            <a:spLocks noGrp="1"/>
          </p:cNvSpPr>
          <p:nvPr>
            <p:ph type="body" idx="1"/>
          </p:nvPr>
        </p:nvSpPr>
        <p:spPr>
          <a:xfrm>
            <a:off x="1512700" y="1152475"/>
            <a:ext cx="34362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2" name="Google Shape;152;p3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3" name="Google Shape;15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1490125" y="445025"/>
            <a:ext cx="73422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 name="Google Shape;15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1454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9" name="Google Shape;159;p38"/>
          <p:cNvSpPr txBox="1">
            <a:spLocks noGrp="1"/>
          </p:cNvSpPr>
          <p:nvPr>
            <p:ph type="body" idx="1"/>
          </p:nvPr>
        </p:nvSpPr>
        <p:spPr>
          <a:xfrm>
            <a:off x="1454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0" name="Google Shape;160;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1"/>
        <p:cNvGrpSpPr/>
        <p:nvPr/>
      </p:nvGrpSpPr>
      <p:grpSpPr>
        <a:xfrm>
          <a:off x="0" y="0"/>
          <a:ext cx="0" cy="0"/>
          <a:chOff x="0" y="0"/>
          <a:chExt cx="0" cy="0"/>
        </a:xfrm>
      </p:grpSpPr>
      <p:sp>
        <p:nvSpPr>
          <p:cNvPr id="162" name="Google Shape;162;p39"/>
          <p:cNvSpPr txBox="1">
            <a:spLocks noGrp="1"/>
          </p:cNvSpPr>
          <p:nvPr>
            <p:ph type="title"/>
          </p:nvPr>
        </p:nvSpPr>
        <p:spPr>
          <a:xfrm>
            <a:off x="14808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3" name="Google Shape;16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4"/>
        <p:cNvGrpSpPr/>
        <p:nvPr/>
      </p:nvGrpSpPr>
      <p:grpSpPr>
        <a:xfrm>
          <a:off x="0" y="0"/>
          <a:ext cx="0" cy="0"/>
          <a:chOff x="0" y="0"/>
          <a:chExt cx="0" cy="0"/>
        </a:xfrm>
      </p:grpSpPr>
      <p:sp>
        <p:nvSpPr>
          <p:cNvPr id="165" name="Google Shape;165;p40"/>
          <p:cNvSpPr/>
          <p:nvPr/>
        </p:nvSpPr>
        <p:spPr>
          <a:xfrm>
            <a:off x="5034850" y="-125"/>
            <a:ext cx="41094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0"/>
          <p:cNvSpPr txBox="1">
            <a:spLocks noGrp="1"/>
          </p:cNvSpPr>
          <p:nvPr>
            <p:ph type="title"/>
          </p:nvPr>
        </p:nvSpPr>
        <p:spPr>
          <a:xfrm>
            <a:off x="1429925" y="1233175"/>
            <a:ext cx="32511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7" name="Google Shape;167;p40"/>
          <p:cNvSpPr txBox="1">
            <a:spLocks noGrp="1"/>
          </p:cNvSpPr>
          <p:nvPr>
            <p:ph type="subTitle" idx="1"/>
          </p:nvPr>
        </p:nvSpPr>
        <p:spPr>
          <a:xfrm>
            <a:off x="1429925" y="2803075"/>
            <a:ext cx="32511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8" name="Google Shape;168;p40"/>
          <p:cNvSpPr txBox="1">
            <a:spLocks noGrp="1"/>
          </p:cNvSpPr>
          <p:nvPr>
            <p:ph type="body" idx="2"/>
          </p:nvPr>
        </p:nvSpPr>
        <p:spPr>
          <a:xfrm>
            <a:off x="5365147" y="724075"/>
            <a:ext cx="34485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9" name="Google Shape;16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0"/>
        <p:cNvGrpSpPr/>
        <p:nvPr/>
      </p:nvGrpSpPr>
      <p:grpSpPr>
        <a:xfrm>
          <a:off x="0" y="0"/>
          <a:ext cx="0" cy="0"/>
          <a:chOff x="0" y="0"/>
          <a:chExt cx="0" cy="0"/>
        </a:xfrm>
      </p:grpSpPr>
      <p:sp>
        <p:nvSpPr>
          <p:cNvPr id="171" name="Google Shape;171;p41"/>
          <p:cNvSpPr txBox="1">
            <a:spLocks noGrp="1"/>
          </p:cNvSpPr>
          <p:nvPr>
            <p:ph type="body" idx="1"/>
          </p:nvPr>
        </p:nvSpPr>
        <p:spPr>
          <a:xfrm>
            <a:off x="1454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72" name="Google Shape;17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3"/>
        <p:cNvGrpSpPr/>
        <p:nvPr/>
      </p:nvGrpSpPr>
      <p:grpSpPr>
        <a:xfrm>
          <a:off x="0" y="0"/>
          <a:ext cx="0" cy="0"/>
          <a:chOff x="0" y="0"/>
          <a:chExt cx="0" cy="0"/>
        </a:xfrm>
      </p:grpSpPr>
      <p:sp>
        <p:nvSpPr>
          <p:cNvPr id="174" name="Google Shape;174;p42"/>
          <p:cNvSpPr txBox="1">
            <a:spLocks noGrp="1"/>
          </p:cNvSpPr>
          <p:nvPr>
            <p:ph type="title" hasCustomPrompt="1"/>
          </p:nvPr>
        </p:nvSpPr>
        <p:spPr>
          <a:xfrm>
            <a:off x="1505175" y="1106125"/>
            <a:ext cx="73272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5" name="Google Shape;175;p42"/>
          <p:cNvSpPr txBox="1">
            <a:spLocks noGrp="1"/>
          </p:cNvSpPr>
          <p:nvPr>
            <p:ph type="body" idx="1"/>
          </p:nvPr>
        </p:nvSpPr>
        <p:spPr>
          <a:xfrm>
            <a:off x="1505175" y="3152225"/>
            <a:ext cx="73272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6" name="Google Shape;17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12700" y="445025"/>
            <a:ext cx="73197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512700" y="1152475"/>
            <a:ext cx="34362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idebar Only" type="blank">
  <p:cSld name="BLANK">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7"/>
        <p:cNvGrpSpPr/>
        <p:nvPr/>
      </p:nvGrpSpPr>
      <p:grpSpPr>
        <a:xfrm>
          <a:off x="0" y="0"/>
          <a:ext cx="0" cy="0"/>
          <a:chOff x="0" y="0"/>
          <a:chExt cx="0" cy="0"/>
        </a:xfrm>
      </p:grpSpPr>
      <p:sp>
        <p:nvSpPr>
          <p:cNvPr id="178" name="Google Shape;178;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43"/>
          <p:cNvSpPr/>
          <p:nvPr/>
        </p:nvSpPr>
        <p:spPr>
          <a:xfrm>
            <a:off x="6637875" y="0"/>
            <a:ext cx="2506200" cy="873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80"/>
        <p:cNvGrpSpPr/>
        <p:nvPr/>
      </p:nvGrpSpPr>
      <p:grpSpPr>
        <a:xfrm>
          <a:off x="0" y="0"/>
          <a:ext cx="0" cy="0"/>
          <a:chOff x="0" y="0"/>
          <a:chExt cx="0" cy="0"/>
        </a:xfrm>
      </p:grpSpPr>
      <p:sp>
        <p:nvSpPr>
          <p:cNvPr id="181" name="Google Shape;18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2"/>
        <p:cNvGrpSpPr/>
        <p:nvPr/>
      </p:nvGrpSpPr>
      <p:grpSpPr>
        <a:xfrm>
          <a:off x="0" y="0"/>
          <a:ext cx="0" cy="0"/>
          <a:chOff x="0" y="0"/>
          <a:chExt cx="0" cy="0"/>
        </a:xfrm>
      </p:grpSpPr>
      <p:cxnSp>
        <p:nvCxnSpPr>
          <p:cNvPr id="183" name="Google Shape;183;p45"/>
          <p:cNvCxnSpPr/>
          <p:nvPr/>
        </p:nvCxnSpPr>
        <p:spPr>
          <a:xfrm>
            <a:off x="159589" y="0"/>
            <a:ext cx="25800" cy="5143500"/>
          </a:xfrm>
          <a:prstGeom prst="straightConnector1">
            <a:avLst/>
          </a:prstGeom>
          <a:noFill/>
          <a:ln w="98425" cap="flat" cmpd="sng">
            <a:solidFill>
              <a:srgbClr val="009390"/>
            </a:solidFill>
            <a:prstDash val="solid"/>
            <a:miter lim="8000"/>
            <a:headEnd type="none" w="sm" len="sm"/>
            <a:tailEnd type="none" w="sm" len="sm"/>
          </a:ln>
        </p:spPr>
      </p:cxnSp>
      <p:cxnSp>
        <p:nvCxnSpPr>
          <p:cNvPr id="184" name="Google Shape;184;p45"/>
          <p:cNvCxnSpPr/>
          <p:nvPr/>
        </p:nvCxnSpPr>
        <p:spPr>
          <a:xfrm>
            <a:off x="253264" y="0"/>
            <a:ext cx="25800" cy="5143500"/>
          </a:xfrm>
          <a:prstGeom prst="straightConnector1">
            <a:avLst/>
          </a:prstGeom>
          <a:noFill/>
          <a:ln w="69850" cap="flat" cmpd="sng">
            <a:solidFill>
              <a:srgbClr val="0070C0"/>
            </a:solidFill>
            <a:prstDash val="solid"/>
            <a:miter lim="8000"/>
            <a:headEnd type="none" w="sm" len="sm"/>
            <a:tailEnd type="none" w="sm" len="sm"/>
          </a:ln>
        </p:spPr>
      </p:cxnSp>
      <p:cxnSp>
        <p:nvCxnSpPr>
          <p:cNvPr id="185" name="Google Shape;185;p45"/>
          <p:cNvCxnSpPr/>
          <p:nvPr/>
        </p:nvCxnSpPr>
        <p:spPr>
          <a:xfrm>
            <a:off x="434596" y="0"/>
            <a:ext cx="25800" cy="5143500"/>
          </a:xfrm>
          <a:prstGeom prst="straightConnector1">
            <a:avLst/>
          </a:prstGeom>
          <a:noFill/>
          <a:ln w="174625" cap="flat" cmpd="sng">
            <a:solidFill>
              <a:srgbClr val="002060"/>
            </a:solidFill>
            <a:prstDash val="solid"/>
            <a:miter lim="8000"/>
            <a:headEnd type="none" w="sm" len="sm"/>
            <a:tailEnd type="none" w="sm" len="sm"/>
          </a:ln>
        </p:spPr>
      </p:cxnSp>
      <p:cxnSp>
        <p:nvCxnSpPr>
          <p:cNvPr id="186" name="Google Shape;186;p45"/>
          <p:cNvCxnSpPr/>
          <p:nvPr/>
        </p:nvCxnSpPr>
        <p:spPr>
          <a:xfrm>
            <a:off x="333999" y="0"/>
            <a:ext cx="25800" cy="5143500"/>
          </a:xfrm>
          <a:prstGeom prst="straightConnector1">
            <a:avLst/>
          </a:prstGeom>
          <a:noFill/>
          <a:ln w="98425" cap="flat" cmpd="sng">
            <a:solidFill>
              <a:srgbClr val="009390"/>
            </a:solidFill>
            <a:prstDash val="solid"/>
            <a:miter lim="8000"/>
            <a:headEnd type="none" w="sm" len="sm"/>
            <a:tailEnd type="none" w="sm" len="sm"/>
          </a:ln>
        </p:spPr>
      </p:cxnSp>
      <p:cxnSp>
        <p:nvCxnSpPr>
          <p:cNvPr id="187" name="Google Shape;187;p45"/>
          <p:cNvCxnSpPr/>
          <p:nvPr/>
        </p:nvCxnSpPr>
        <p:spPr>
          <a:xfrm>
            <a:off x="100730" y="-2078"/>
            <a:ext cx="25800" cy="5143500"/>
          </a:xfrm>
          <a:prstGeom prst="straightConnector1">
            <a:avLst/>
          </a:prstGeom>
          <a:noFill/>
          <a:ln w="69850" cap="flat" cmpd="sng">
            <a:solidFill>
              <a:srgbClr val="9DC3E6"/>
            </a:solidFill>
            <a:prstDash val="solid"/>
            <a:miter lim="8000"/>
            <a:headEnd type="none" w="sm" len="sm"/>
            <a:tailEnd type="none" w="sm" len="sm"/>
          </a:ln>
        </p:spPr>
      </p:cxnSp>
      <p:sp>
        <p:nvSpPr>
          <p:cNvPr id="188" name="Google Shape;188;p45"/>
          <p:cNvSpPr txBox="1">
            <a:spLocks noGrp="1"/>
          </p:cNvSpPr>
          <p:nvPr>
            <p:ph type="sldNum" idx="12"/>
          </p:nvPr>
        </p:nvSpPr>
        <p:spPr>
          <a:xfrm>
            <a:off x="6457950" y="4767263"/>
            <a:ext cx="2057400" cy="273900"/>
          </a:xfrm>
          <a:prstGeom prst="rect">
            <a:avLst/>
          </a:prstGeom>
        </p:spPr>
        <p:txBody>
          <a:bodyPr spcFirstLastPara="1" wrap="square" lIns="68575" tIns="68575" rIns="68575" bIns="68575" anchor="ctr" anchorCtr="0">
            <a:noAutofit/>
          </a:bodyPr>
          <a:lstStyle>
            <a:lvl1pPr lvl="0" rtl="0">
              <a:buClr>
                <a:srgbClr val="000000"/>
              </a:buClr>
              <a:buFont typeface="Arial"/>
              <a:buNone/>
              <a:defRPr sz="1100"/>
            </a:lvl1pPr>
            <a:lvl2pPr lvl="1" rtl="0">
              <a:buClr>
                <a:srgbClr val="000000"/>
              </a:buClr>
              <a:buFont typeface="Arial"/>
              <a:buNone/>
              <a:defRPr sz="1100"/>
            </a:lvl2pPr>
            <a:lvl3pPr lvl="2" rtl="0">
              <a:buClr>
                <a:srgbClr val="000000"/>
              </a:buClr>
              <a:buFont typeface="Arial"/>
              <a:buNone/>
              <a:defRPr sz="1100"/>
            </a:lvl3pPr>
            <a:lvl4pPr lvl="3" rtl="0">
              <a:buClr>
                <a:srgbClr val="000000"/>
              </a:buClr>
              <a:buFont typeface="Arial"/>
              <a:buNone/>
              <a:defRPr sz="1100"/>
            </a:lvl4pPr>
            <a:lvl5pPr lvl="4" rtl="0">
              <a:buClr>
                <a:srgbClr val="000000"/>
              </a:buClr>
              <a:buFont typeface="Arial"/>
              <a:buNone/>
              <a:defRPr sz="1100"/>
            </a:lvl5pPr>
            <a:lvl6pPr lvl="5" rtl="0">
              <a:buClr>
                <a:srgbClr val="000000"/>
              </a:buClr>
              <a:buFont typeface="Arial"/>
              <a:buNone/>
              <a:defRPr sz="1100"/>
            </a:lvl6pPr>
            <a:lvl7pPr lvl="6" rtl="0">
              <a:buClr>
                <a:srgbClr val="000000"/>
              </a:buClr>
              <a:buFont typeface="Arial"/>
              <a:buNone/>
              <a:defRPr sz="1100"/>
            </a:lvl7pPr>
            <a:lvl8pPr lvl="7" rtl="0">
              <a:buClr>
                <a:srgbClr val="000000"/>
              </a:buClr>
              <a:buFont typeface="Arial"/>
              <a:buNone/>
              <a:defRPr sz="1100"/>
            </a:lvl8pPr>
            <a:lvl9pPr lvl="8" rtl="0">
              <a:buClr>
                <a:srgbClr val="000000"/>
              </a:buClr>
              <a:buFont typeface="Arial"/>
              <a:buNone/>
              <a:defRPr sz="1100"/>
            </a:lvl9pPr>
          </a:lstStyle>
          <a:p>
            <a:pPr marL="0" lvl="0" indent="0" algn="r" rtl="0">
              <a:spcBef>
                <a:spcPts val="0"/>
              </a:spcBef>
              <a:spcAft>
                <a:spcPts val="0"/>
              </a:spcAft>
              <a:buNone/>
            </a:pPr>
            <a:fld id="{00000000-1234-1234-1234-123412341234}" type="slidenum">
              <a:rPr lang="en"/>
              <a:t>‹#›</a:t>
            </a:fld>
            <a:endParaRPr/>
          </a:p>
        </p:txBody>
      </p:sp>
      <p:pic>
        <p:nvPicPr>
          <p:cNvPr id="189" name="Google Shape;189;p45" descr="PESB-Logo.jp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116787" y="4230430"/>
            <a:ext cx="1926680" cy="678191"/>
          </a:xfrm>
          <a:prstGeom prst="rect">
            <a:avLst/>
          </a:prstGeom>
          <a:noFill/>
          <a:ln>
            <a:noFill/>
          </a:ln>
        </p:spPr>
      </p:pic>
      <p:sp>
        <p:nvSpPr>
          <p:cNvPr id="190" name="Google Shape;190;p45"/>
          <p:cNvSpPr txBox="1">
            <a:spLocks noGrp="1"/>
          </p:cNvSpPr>
          <p:nvPr>
            <p:ph type="title"/>
          </p:nvPr>
        </p:nvSpPr>
        <p:spPr>
          <a:xfrm>
            <a:off x="766050" y="376181"/>
            <a:ext cx="6860400" cy="615600"/>
          </a:xfrm>
          <a:prstGeom prst="rect">
            <a:avLst/>
          </a:prstGeom>
        </p:spPr>
        <p:txBody>
          <a:bodyPr spcFirstLastPara="1" wrap="square" lIns="68575" tIns="68575" rIns="68575" bIns="68575" anchor="t" anchorCtr="0"/>
          <a:lstStyle>
            <a:lvl1pPr lvl="0" rtl="0">
              <a:spcBef>
                <a:spcPts val="0"/>
              </a:spcBef>
              <a:spcAft>
                <a:spcPts val="0"/>
              </a:spcAft>
              <a:buNone/>
              <a:defRPr sz="1100">
                <a:solidFill>
                  <a:srgbClr val="16387B"/>
                </a:solidFill>
              </a:defRPr>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a:endParaRPr/>
          </a:p>
        </p:txBody>
      </p:sp>
      <p:sp>
        <p:nvSpPr>
          <p:cNvPr id="191" name="Google Shape;191;p45"/>
          <p:cNvSpPr txBox="1">
            <a:spLocks noGrp="1"/>
          </p:cNvSpPr>
          <p:nvPr>
            <p:ph type="body" idx="1"/>
          </p:nvPr>
        </p:nvSpPr>
        <p:spPr>
          <a:xfrm>
            <a:off x="766050" y="1196963"/>
            <a:ext cx="6942300" cy="3002700"/>
          </a:xfrm>
          <a:prstGeom prst="rect">
            <a:avLst/>
          </a:prstGeom>
        </p:spPr>
        <p:txBody>
          <a:bodyPr spcFirstLastPara="1" wrap="square" lIns="68575" tIns="68575" rIns="68575" bIns="68575" anchor="t" anchorCtr="0"/>
          <a:lstStyle>
            <a:lvl1pPr marL="457200" lvl="0" indent="-298450" rtl="0">
              <a:spcBef>
                <a:spcPts val="0"/>
              </a:spcBef>
              <a:spcAft>
                <a:spcPts val="0"/>
              </a:spcAft>
              <a:buSzPts val="1100"/>
              <a:buChar char="●"/>
              <a:defRPr sz="1100"/>
            </a:lvl1pPr>
            <a:lvl2pPr marL="914400" lvl="1" indent="-298450" rtl="0">
              <a:spcBef>
                <a:spcPts val="1600"/>
              </a:spcBef>
              <a:spcAft>
                <a:spcPts val="0"/>
              </a:spcAft>
              <a:buSzPts val="1100"/>
              <a:buChar char="○"/>
              <a:defRPr sz="1100"/>
            </a:lvl2pPr>
            <a:lvl3pPr marL="1371600" lvl="2" indent="-298450" rtl="0">
              <a:spcBef>
                <a:spcPts val="1600"/>
              </a:spcBef>
              <a:spcAft>
                <a:spcPts val="0"/>
              </a:spcAft>
              <a:buSzPts val="1100"/>
              <a:buChar char="■"/>
              <a:defRPr sz="1100"/>
            </a:lvl3pPr>
            <a:lvl4pPr marL="1828800" lvl="3" indent="-298450" rtl="0">
              <a:spcBef>
                <a:spcPts val="1600"/>
              </a:spcBef>
              <a:spcAft>
                <a:spcPts val="0"/>
              </a:spcAft>
              <a:buSzPts val="1100"/>
              <a:buChar char="●"/>
              <a:defRPr sz="1100"/>
            </a:lvl4pPr>
            <a:lvl5pPr marL="2286000" lvl="4" indent="-298450" rtl="0">
              <a:spcBef>
                <a:spcPts val="1600"/>
              </a:spcBef>
              <a:spcAft>
                <a:spcPts val="0"/>
              </a:spcAft>
              <a:buSzPts val="1100"/>
              <a:buChar char="○"/>
              <a:defRPr sz="1100"/>
            </a:lvl5pPr>
            <a:lvl6pPr marL="2743200" lvl="5" indent="-298450" rtl="0">
              <a:spcBef>
                <a:spcPts val="1600"/>
              </a:spcBef>
              <a:spcAft>
                <a:spcPts val="0"/>
              </a:spcAft>
              <a:buSzPts val="1100"/>
              <a:buChar char="■"/>
              <a:defRPr sz="1100"/>
            </a:lvl6pPr>
            <a:lvl7pPr marL="3200400" lvl="6" indent="-298450" rtl="0">
              <a:spcBef>
                <a:spcPts val="1600"/>
              </a:spcBef>
              <a:spcAft>
                <a:spcPts val="0"/>
              </a:spcAft>
              <a:buSzPts val="1100"/>
              <a:buChar char="●"/>
              <a:defRPr sz="1100"/>
            </a:lvl7pPr>
            <a:lvl8pPr marL="3657600" lvl="7" indent="-298450" rtl="0">
              <a:spcBef>
                <a:spcPts val="1600"/>
              </a:spcBef>
              <a:spcAft>
                <a:spcPts val="0"/>
              </a:spcAft>
              <a:buSzPts val="1100"/>
              <a:buChar char="○"/>
              <a:defRPr sz="1100"/>
            </a:lvl8pPr>
            <a:lvl9pPr marL="4114800" lvl="8" indent="-298450" rtl="0">
              <a:spcBef>
                <a:spcPts val="1600"/>
              </a:spcBef>
              <a:spcAft>
                <a:spcPts val="1600"/>
              </a:spcAft>
              <a:buSzPts val="1100"/>
              <a:buChar char="■"/>
              <a:defRPr sz="1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0125" y="445025"/>
            <a:ext cx="73422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54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1454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4808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
        <p:cNvGrpSpPr/>
        <p:nvPr/>
      </p:nvGrpSpPr>
      <p:grpSpPr>
        <a:xfrm>
          <a:off x="0" y="0"/>
          <a:ext cx="0" cy="0"/>
          <a:chOff x="0" y="0"/>
          <a:chExt cx="0" cy="0"/>
        </a:xfrm>
      </p:grpSpPr>
      <p:sp>
        <p:nvSpPr>
          <p:cNvPr id="36" name="Google Shape;36;p9"/>
          <p:cNvSpPr/>
          <p:nvPr/>
        </p:nvSpPr>
        <p:spPr>
          <a:xfrm>
            <a:off x="5034850" y="-125"/>
            <a:ext cx="41094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429925" y="1233175"/>
            <a:ext cx="32511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429925" y="2803075"/>
            <a:ext cx="32511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365147" y="724075"/>
            <a:ext cx="34485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54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16387B"/>
              </a:buClr>
              <a:buSzPts val="2800"/>
              <a:buFont typeface="Calibri"/>
              <a:buNone/>
              <a:defRPr sz="2800">
                <a:solidFill>
                  <a:srgbClr val="16387B"/>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16387B"/>
              </a:buClr>
              <a:buSzPts val="2800"/>
              <a:buFont typeface="Calibri"/>
              <a:buNone/>
              <a:defRPr sz="2800">
                <a:solidFill>
                  <a:srgbClr val="16387B"/>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8" name="Google Shape;78;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1600"/>
              </a:spcBef>
              <a:spcAft>
                <a:spcPts val="0"/>
              </a:spcAft>
              <a:buClr>
                <a:schemeClr val="dk1"/>
              </a:buClr>
              <a:buSzPts val="1400"/>
              <a:buChar char="○"/>
              <a:defRPr sz="1400">
                <a:solidFill>
                  <a:schemeClr val="dk1"/>
                </a:solidFill>
              </a:defRPr>
            </a:lvl2pPr>
            <a:lvl3pPr marL="1371600" lvl="2" indent="-317500" rtl="0">
              <a:lnSpc>
                <a:spcPct val="115000"/>
              </a:lnSpc>
              <a:spcBef>
                <a:spcPts val="1600"/>
              </a:spcBef>
              <a:spcAft>
                <a:spcPts val="0"/>
              </a:spcAft>
              <a:buClr>
                <a:schemeClr val="dk1"/>
              </a:buClr>
              <a:buSzPts val="1400"/>
              <a:buChar char="■"/>
              <a:defRPr sz="1400">
                <a:solidFill>
                  <a:schemeClr val="dk1"/>
                </a:solidFill>
              </a:defRPr>
            </a:lvl3pPr>
            <a:lvl4pPr marL="1828800" lvl="3" indent="-317500" rtl="0">
              <a:lnSpc>
                <a:spcPct val="115000"/>
              </a:lnSpc>
              <a:spcBef>
                <a:spcPts val="1600"/>
              </a:spcBef>
              <a:spcAft>
                <a:spcPts val="0"/>
              </a:spcAft>
              <a:buClr>
                <a:schemeClr val="dk1"/>
              </a:buClr>
              <a:buSzPts val="1400"/>
              <a:buChar char="●"/>
              <a:defRPr sz="1400">
                <a:solidFill>
                  <a:schemeClr val="dk1"/>
                </a:solidFill>
              </a:defRPr>
            </a:lvl4pPr>
            <a:lvl5pPr marL="2286000" lvl="4" indent="-317500" rtl="0">
              <a:lnSpc>
                <a:spcPct val="115000"/>
              </a:lnSpc>
              <a:spcBef>
                <a:spcPts val="1600"/>
              </a:spcBef>
              <a:spcAft>
                <a:spcPts val="0"/>
              </a:spcAft>
              <a:buClr>
                <a:schemeClr val="dk1"/>
              </a:buClr>
              <a:buSzPts val="1400"/>
              <a:buChar char="○"/>
              <a:defRPr sz="1400">
                <a:solidFill>
                  <a:schemeClr val="dk1"/>
                </a:solidFill>
              </a:defRPr>
            </a:lvl5pPr>
            <a:lvl6pPr marL="2743200" lvl="5" indent="-317500" rtl="0">
              <a:lnSpc>
                <a:spcPct val="115000"/>
              </a:lnSpc>
              <a:spcBef>
                <a:spcPts val="1600"/>
              </a:spcBef>
              <a:spcAft>
                <a:spcPts val="0"/>
              </a:spcAft>
              <a:buClr>
                <a:schemeClr val="dk1"/>
              </a:buClr>
              <a:buSzPts val="1400"/>
              <a:buChar char="■"/>
              <a:defRPr sz="1400">
                <a:solidFill>
                  <a:schemeClr val="dk1"/>
                </a:solidFill>
              </a:defRPr>
            </a:lvl6pPr>
            <a:lvl7pPr marL="3200400" lvl="6" indent="-317500" rtl="0">
              <a:lnSpc>
                <a:spcPct val="115000"/>
              </a:lnSpc>
              <a:spcBef>
                <a:spcPts val="1600"/>
              </a:spcBef>
              <a:spcAft>
                <a:spcPts val="0"/>
              </a:spcAft>
              <a:buClr>
                <a:schemeClr val="dk1"/>
              </a:buClr>
              <a:buSzPts val="1400"/>
              <a:buChar char="●"/>
              <a:defRPr sz="1400">
                <a:solidFill>
                  <a:schemeClr val="dk1"/>
                </a:solidFill>
              </a:defRPr>
            </a:lvl7pPr>
            <a:lvl8pPr marL="3657600" lvl="7" indent="-317500" rtl="0">
              <a:lnSpc>
                <a:spcPct val="115000"/>
              </a:lnSpc>
              <a:spcBef>
                <a:spcPts val="1600"/>
              </a:spcBef>
              <a:spcAft>
                <a:spcPts val="0"/>
              </a:spcAft>
              <a:buClr>
                <a:schemeClr val="dk1"/>
              </a:buClr>
              <a:buSzPts val="1400"/>
              <a:buChar char="○"/>
              <a:defRPr sz="1400">
                <a:solidFill>
                  <a:schemeClr val="dk1"/>
                </a:solidFill>
              </a:defRPr>
            </a:lvl8pPr>
            <a:lvl9pPr marL="4114800" lvl="8" indent="-317500" rtl="0">
              <a:lnSpc>
                <a:spcPct val="115000"/>
              </a:lnSpc>
              <a:spcBef>
                <a:spcPts val="1600"/>
              </a:spcBef>
              <a:spcAft>
                <a:spcPts val="1600"/>
              </a:spcAft>
              <a:buClr>
                <a:schemeClr val="dk1"/>
              </a:buClr>
              <a:buSzPts val="1400"/>
              <a:buChar char="■"/>
              <a:defRPr sz="1400">
                <a:solidFill>
                  <a:schemeClr val="dk1"/>
                </a:solidFill>
              </a:defRPr>
            </a:lvl9pPr>
          </a:lstStyle>
          <a:p>
            <a:endParaRPr/>
          </a:p>
        </p:txBody>
      </p:sp>
      <p:sp>
        <p:nvSpPr>
          <p:cNvPr id="79" name="Google Shape;7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16387B"/>
              </a:buClr>
              <a:buSzPts val="2800"/>
              <a:buFont typeface="Calibri"/>
              <a:buNone/>
              <a:defRPr sz="2800">
                <a:solidFill>
                  <a:srgbClr val="16387B"/>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6" name="Google Shape;13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37" name="Google Shape;13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2GF56O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pp.leg.wa.gov/billsummary?BillNumber=1621&amp;Initiative=false&amp;Year=201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bit.ly/2XG4U7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pesb.wa.gov/preparation-programs/endorsement-competenci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pp.leg.wa.gov/RCW/default.aspx?cite=28A.410.21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app.leg.wa.gov/RCW/default.aspx?cite=28A.413.02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bit.ly/2UvzA9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k12.wa.us/certification/clockhours.asp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bit.ly/PESBshortage"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s://www.pesb.wa.gov/district-info"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hyperlink" Target="https://www.pesb.wa.gov/resources-and-reports/reports/testing-barriers-washington-state-report/" TargetMode="External"/><Relationship Id="rId3" Type="http://schemas.openxmlformats.org/officeDocument/2006/relationships/hyperlink" Target="https://www.pesb.wa.gov/preparation-programs/" TargetMode="External"/><Relationship Id="rId7" Type="http://schemas.openxmlformats.org/officeDocument/2006/relationships/hyperlink" Target="https://drive.google.com/file/d/1PYpIzDlaxPxrVaZALRzfXk8bH9agBlBp/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pesb.wa.gov/district-info" TargetMode="External"/><Relationship Id="rId5" Type="http://schemas.openxmlformats.org/officeDocument/2006/relationships/hyperlink" Target="https://www.pesb.wa.gov/workforce-development/growing-future-educators/" TargetMode="External"/><Relationship Id="rId4" Type="http://schemas.openxmlformats.org/officeDocument/2006/relationships/hyperlink" Target="https://www.pesb.wa.gov/workforce-development/developing-current-educators/" TargetMode="External"/><Relationship Id="rId9" Type="http://schemas.openxmlformats.org/officeDocument/2006/relationships/hyperlink" Target="https://www.pesb.wa.gov/innovation-policy/equity-initiativ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esb.wa.gov/paraeducator-certificate-program/current-paraeducators/minimum-employment-requiremen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pesb.wa.gov/innovation-policy/legislative-priorities/" TargetMode="External"/><Relationship Id="rId4" Type="http://schemas.openxmlformats.org/officeDocument/2006/relationships/hyperlink" Target="https://www.pesb.wa.gov/paraeducator-certificate-program/certificate-op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ernmentjobs.com/careers/washington/jobs/2427659/program-manager-for-professional-learning-assignment-and-program-suppor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governmentjobs.com/careers/washington/jobs/2427731/program-manager-for-educator-pathway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6"/>
          <p:cNvSpPr txBox="1">
            <a:spLocks noGrp="1"/>
          </p:cNvSpPr>
          <p:nvPr>
            <p:ph type="ctrTitle"/>
          </p:nvPr>
        </p:nvSpPr>
        <p:spPr>
          <a:xfrm>
            <a:off x="1551050" y="784475"/>
            <a:ext cx="7312200" cy="262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t>The Professional Educator Standards Board</a:t>
            </a:r>
            <a:endParaRPr sz="4400"/>
          </a:p>
          <a:p>
            <a:pPr marL="0" lvl="0" indent="0" algn="ctr" rtl="0">
              <a:spcBef>
                <a:spcPts val="0"/>
              </a:spcBef>
              <a:spcAft>
                <a:spcPts val="0"/>
              </a:spcAft>
              <a:buNone/>
            </a:pPr>
            <a:r>
              <a:rPr lang="en" sz="3600">
                <a:solidFill>
                  <a:srgbClr val="000000"/>
                </a:solidFill>
              </a:rPr>
              <a:t>Slides available at: </a:t>
            </a:r>
            <a:r>
              <a:rPr lang="en" sz="3100" u="sng">
                <a:solidFill>
                  <a:schemeClr val="hlink"/>
                </a:solidFill>
                <a:hlinkClick r:id="rId3"/>
              </a:rPr>
              <a:t>http://bit.ly/2GF56OH</a:t>
            </a:r>
            <a:r>
              <a:rPr lang="en" sz="3100">
                <a:solidFill>
                  <a:srgbClr val="000000"/>
                </a:solidFill>
              </a:rPr>
              <a:t> </a:t>
            </a:r>
            <a:endParaRPr sz="2000">
              <a:solidFill>
                <a:srgbClr val="000000"/>
              </a:solidFill>
            </a:endParaRPr>
          </a:p>
        </p:txBody>
      </p:sp>
      <p:sp>
        <p:nvSpPr>
          <p:cNvPr id="197" name="Google Shape;197;p46"/>
          <p:cNvSpPr txBox="1"/>
          <p:nvPr/>
        </p:nvSpPr>
        <p:spPr>
          <a:xfrm>
            <a:off x="1547300" y="3406225"/>
            <a:ext cx="7319700" cy="36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16387B"/>
                </a:solidFill>
                <a:latin typeface="Calibri"/>
                <a:ea typeface="Calibri"/>
                <a:cs typeface="Calibri"/>
                <a:sym typeface="Calibri"/>
              </a:rPr>
              <a:t>April 25, 2019</a:t>
            </a:r>
            <a:endParaRPr sz="2200">
              <a:solidFill>
                <a:srgbClr val="16387B"/>
              </a:solidFill>
              <a:latin typeface="Calibri"/>
              <a:ea typeface="Calibri"/>
              <a:cs typeface="Calibri"/>
              <a:sym typeface="Calibri"/>
            </a:endParaRPr>
          </a:p>
        </p:txBody>
      </p:sp>
      <p:sp>
        <p:nvSpPr>
          <p:cNvPr id="198" name="Google Shape;198;p46"/>
          <p:cNvSpPr txBox="1"/>
          <p:nvPr/>
        </p:nvSpPr>
        <p:spPr>
          <a:xfrm>
            <a:off x="1378150" y="3982800"/>
            <a:ext cx="7628400" cy="11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latin typeface="Calibri"/>
                <a:ea typeface="Calibri"/>
                <a:cs typeface="Calibri"/>
                <a:sym typeface="Calibri"/>
              </a:rPr>
              <a:t>Alexandra Manuel,</a:t>
            </a:r>
            <a:r>
              <a:rPr lang="en" sz="2000">
                <a:solidFill>
                  <a:srgbClr val="000000"/>
                </a:solidFill>
                <a:latin typeface="Calibri"/>
                <a:ea typeface="Calibri"/>
                <a:cs typeface="Calibri"/>
                <a:sym typeface="Calibri"/>
              </a:rPr>
              <a:t> Executive Director</a:t>
            </a:r>
            <a:endParaRPr sz="2000">
              <a:solidFill>
                <a:srgbClr val="000000"/>
              </a:solidFill>
              <a:latin typeface="Calibri"/>
              <a:ea typeface="Calibri"/>
              <a:cs typeface="Calibri"/>
              <a:sym typeface="Calibri"/>
            </a:endParaRPr>
          </a:p>
          <a:p>
            <a:pPr marL="0" lvl="0" indent="0" algn="l" rtl="0">
              <a:spcBef>
                <a:spcPts val="0"/>
              </a:spcBef>
              <a:spcAft>
                <a:spcPts val="0"/>
              </a:spcAft>
              <a:buNone/>
            </a:pPr>
            <a:r>
              <a:rPr lang="en" sz="2000" b="1">
                <a:solidFill>
                  <a:srgbClr val="000000"/>
                </a:solidFill>
                <a:latin typeface="Calibri"/>
                <a:ea typeface="Calibri"/>
                <a:cs typeface="Calibri"/>
                <a:sym typeface="Calibri"/>
              </a:rPr>
              <a:t>Maren Johnson,</a:t>
            </a:r>
            <a:r>
              <a:rPr lang="en" sz="2000">
                <a:solidFill>
                  <a:srgbClr val="000000"/>
                </a:solidFill>
                <a:latin typeface="Calibri"/>
                <a:ea typeface="Calibri"/>
                <a:cs typeface="Calibri"/>
                <a:sym typeface="Calibri"/>
              </a:rPr>
              <a:t> Preparation and Credentialing Policy Lead</a:t>
            </a:r>
            <a:endParaRPr sz="2000">
              <a:solidFill>
                <a:srgbClr val="000000"/>
              </a:solidFill>
              <a:latin typeface="Calibri"/>
              <a:ea typeface="Calibri"/>
              <a:cs typeface="Calibri"/>
              <a:sym typeface="Calibri"/>
            </a:endParaRPr>
          </a:p>
          <a:p>
            <a:pPr marL="0" lvl="0" indent="0" algn="l" rtl="0">
              <a:spcBef>
                <a:spcPts val="0"/>
              </a:spcBef>
              <a:spcAft>
                <a:spcPts val="0"/>
              </a:spcAft>
              <a:buNone/>
            </a:pPr>
            <a:r>
              <a:rPr lang="en" sz="2000" b="1">
                <a:latin typeface="Calibri"/>
                <a:ea typeface="Calibri"/>
                <a:cs typeface="Calibri"/>
                <a:sym typeface="Calibri"/>
              </a:rPr>
              <a:t>Jisu Ryu</a:t>
            </a:r>
            <a:r>
              <a:rPr lang="en" sz="2000" b="1">
                <a:solidFill>
                  <a:srgbClr val="000000"/>
                </a:solidFill>
                <a:latin typeface="Calibri"/>
                <a:ea typeface="Calibri"/>
                <a:cs typeface="Calibri"/>
                <a:sym typeface="Calibri"/>
              </a:rPr>
              <a:t>,</a:t>
            </a:r>
            <a:r>
              <a:rPr lang="en" sz="2000">
                <a:solidFill>
                  <a:srgbClr val="000000"/>
                </a:solidFill>
                <a:latin typeface="Calibri"/>
                <a:ea typeface="Calibri"/>
                <a:cs typeface="Calibri"/>
                <a:sym typeface="Calibri"/>
              </a:rPr>
              <a:t> </a:t>
            </a:r>
            <a:r>
              <a:rPr lang="en" sz="2000">
                <a:latin typeface="Calibri"/>
                <a:ea typeface="Calibri"/>
                <a:cs typeface="Calibri"/>
                <a:sym typeface="Calibri"/>
              </a:rPr>
              <a:t>Program Manager, Educator Assessment &amp; Data Analysis</a:t>
            </a:r>
            <a:endParaRPr sz="20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5"/>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news and updates</a:t>
            </a:r>
            <a:endParaRPr/>
          </a:p>
        </p:txBody>
      </p:sp>
      <p:sp>
        <p:nvSpPr>
          <p:cNvPr id="286" name="Google Shape;286;p55"/>
          <p:cNvSpPr txBox="1">
            <a:spLocks noGrp="1"/>
          </p:cNvSpPr>
          <p:nvPr>
            <p:ph type="body" idx="1"/>
          </p:nvPr>
        </p:nvSpPr>
        <p:spPr>
          <a:xfrm>
            <a:off x="1497650" y="1017725"/>
            <a:ext cx="7334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solidFill>
                  <a:srgbClr val="14171A"/>
                </a:solidFill>
                <a:highlight>
                  <a:srgbClr val="F5F8FA"/>
                </a:highlight>
              </a:rPr>
              <a:t>Washington school districts can now submit </a:t>
            </a:r>
            <a:r>
              <a:rPr lang="en" b="1">
                <a:solidFill>
                  <a:srgbClr val="1B786E"/>
                </a:solidFill>
                <a:highlight>
                  <a:srgbClr val="F5F8FA"/>
                </a:highlight>
              </a:rPr>
              <a:t>grant applications to p</a:t>
            </a:r>
            <a:r>
              <a:rPr lang="en" b="1">
                <a:solidFill>
                  <a:srgbClr val="009390"/>
                </a:solidFill>
                <a:highlight>
                  <a:srgbClr val="F5F8FA"/>
                </a:highlight>
              </a:rPr>
              <a:t>ilot a bilingual high school teacher academy</a:t>
            </a:r>
            <a:r>
              <a:rPr lang="en">
                <a:solidFill>
                  <a:srgbClr val="14171A"/>
                </a:solidFill>
                <a:highlight>
                  <a:srgbClr val="F5F8FA"/>
                </a:highlight>
              </a:rPr>
              <a:t>. </a:t>
            </a:r>
            <a:endParaRPr>
              <a:solidFill>
                <a:srgbClr val="14171A"/>
              </a:solidFill>
              <a:highlight>
                <a:srgbClr val="F5F8FA"/>
              </a:highlight>
            </a:endParaRPr>
          </a:p>
          <a:p>
            <a:pPr marL="914400" lvl="1" indent="-342900" algn="l" rtl="0">
              <a:spcBef>
                <a:spcPts val="0"/>
              </a:spcBef>
              <a:spcAft>
                <a:spcPts val="0"/>
              </a:spcAft>
              <a:buSzPts val="1800"/>
              <a:buChar char="○"/>
            </a:pPr>
            <a:r>
              <a:rPr lang="en" sz="1800">
                <a:solidFill>
                  <a:srgbClr val="14171A"/>
                </a:solidFill>
                <a:highlight>
                  <a:srgbClr val="F5F8FA"/>
                </a:highlight>
              </a:rPr>
              <a:t>RWT-BEI program pilot sites use the RWT curriculum, which emphasizes the importance of cultural identity and equity in the profession of teaching. Learn more on our website.</a:t>
            </a:r>
            <a:endParaRPr sz="1800">
              <a:solidFill>
                <a:srgbClr val="14171A"/>
              </a:solidFill>
              <a:highlight>
                <a:srgbClr val="F5F8FA"/>
              </a:highlight>
            </a:endParaRPr>
          </a:p>
          <a:p>
            <a:pPr marL="457200" lvl="0" indent="-342900" algn="l" rtl="0">
              <a:spcBef>
                <a:spcPts val="0"/>
              </a:spcBef>
              <a:spcAft>
                <a:spcPts val="0"/>
              </a:spcAft>
              <a:buClr>
                <a:srgbClr val="14171A"/>
              </a:buClr>
              <a:buSzPts val="1800"/>
              <a:buChar char="●"/>
            </a:pPr>
            <a:r>
              <a:rPr lang="en" b="1">
                <a:solidFill>
                  <a:srgbClr val="009390"/>
                </a:solidFill>
                <a:highlight>
                  <a:srgbClr val="F5F8FA"/>
                </a:highlight>
              </a:rPr>
              <a:t>Last change to access ProTeach report</a:t>
            </a:r>
            <a:endParaRPr b="1">
              <a:solidFill>
                <a:srgbClr val="009390"/>
              </a:solidFill>
              <a:highlight>
                <a:srgbClr val="F5F8FA"/>
              </a:highlight>
            </a:endParaRPr>
          </a:p>
          <a:p>
            <a:pPr marL="914400" lvl="1" indent="-342900" algn="l" rtl="0">
              <a:spcBef>
                <a:spcPts val="0"/>
              </a:spcBef>
              <a:spcAft>
                <a:spcPts val="0"/>
              </a:spcAft>
              <a:buClr>
                <a:srgbClr val="14171A"/>
              </a:buClr>
              <a:buSzPts val="1800"/>
              <a:buChar char="○"/>
            </a:pPr>
            <a:r>
              <a:rPr lang="en" sz="1800">
                <a:solidFill>
                  <a:srgbClr val="14171A"/>
                </a:solidFill>
                <a:highlight>
                  <a:srgbClr val="F5F8FA"/>
                </a:highlight>
              </a:rPr>
              <a:t>The ProTeach Portfolio is an evidence-based assessment designed for teachers seeking the WA professional certificate. Candidates who have not downloaded a copy of their WA ProTeach report will have until April 30 to do so. After this time reports will no longer be available.</a:t>
            </a:r>
            <a:endParaRPr sz="1800">
              <a:solidFill>
                <a:srgbClr val="14171A"/>
              </a:solidFill>
              <a:highlight>
                <a:srgbClr val="F5F8FA"/>
              </a:highlight>
            </a:endParaRPr>
          </a:p>
        </p:txBody>
      </p:sp>
      <p:sp>
        <p:nvSpPr>
          <p:cNvPr id="287" name="Google Shape;28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6"/>
          <p:cNvSpPr txBox="1">
            <a:spLocks noGrp="1"/>
          </p:cNvSpPr>
          <p:nvPr>
            <p:ph type="title"/>
          </p:nvPr>
        </p:nvSpPr>
        <p:spPr>
          <a:xfrm>
            <a:off x="1533700" y="417400"/>
            <a:ext cx="5798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 cause for celebration: eliminating testing barriers and improving access </a:t>
            </a:r>
            <a:endParaRPr b="1"/>
          </a:p>
        </p:txBody>
      </p:sp>
      <p:sp>
        <p:nvSpPr>
          <p:cNvPr id="293" name="Google Shape;293;p56"/>
          <p:cNvSpPr txBox="1">
            <a:spLocks noGrp="1"/>
          </p:cNvSpPr>
          <p:nvPr>
            <p:ph type="body" idx="1"/>
          </p:nvPr>
        </p:nvSpPr>
        <p:spPr>
          <a:xfrm>
            <a:off x="1533700" y="1624125"/>
            <a:ext cx="3229500" cy="1528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t>Today, Governor Inslee is signing HB 1621, a bill to help admit more candidates into the teaching profession by </a:t>
            </a:r>
            <a:r>
              <a:rPr lang="en" sz="2000" b="1">
                <a:solidFill>
                  <a:srgbClr val="1B786E"/>
                </a:solidFill>
              </a:rPr>
              <a:t>removing the requirement of meeting a specific score on the WEST-B exam</a:t>
            </a:r>
            <a:r>
              <a:rPr lang="en" sz="2000"/>
              <a:t>.</a:t>
            </a:r>
            <a:endParaRPr sz="2000"/>
          </a:p>
        </p:txBody>
      </p:sp>
      <p:sp>
        <p:nvSpPr>
          <p:cNvPr id="294" name="Google Shape;294;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95" name="Google Shape;29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07650" y="1852725"/>
            <a:ext cx="3829100" cy="231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7"/>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Pictures from the signing </a:t>
            </a:r>
            <a:endParaRPr/>
          </a:p>
        </p:txBody>
      </p:sp>
      <p:sp>
        <p:nvSpPr>
          <p:cNvPr id="301" name="Google Shape;30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02" name="Google Shape;302;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97650" y="1805726"/>
            <a:ext cx="3809999" cy="2857500"/>
          </a:xfrm>
          <a:prstGeom prst="rect">
            <a:avLst/>
          </a:prstGeom>
          <a:noFill/>
          <a:ln>
            <a:noFill/>
          </a:ln>
        </p:spPr>
      </p:pic>
      <p:pic>
        <p:nvPicPr>
          <p:cNvPr id="303" name="Google Shape;303;p5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460049" y="1170125"/>
            <a:ext cx="3531550" cy="26486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8"/>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310" name="Google Shape;310;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88774" y="1535575"/>
            <a:ext cx="4170199" cy="3127649"/>
          </a:xfrm>
          <a:prstGeom prst="rect">
            <a:avLst/>
          </a:prstGeom>
          <a:noFill/>
          <a:ln>
            <a:noFill/>
          </a:ln>
        </p:spPr>
      </p:pic>
      <p:pic>
        <p:nvPicPr>
          <p:cNvPr id="311" name="Google Shape;311;p5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11373" y="1170125"/>
            <a:ext cx="3380227" cy="25351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317" name="Google Shape;317;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 y="0"/>
            <a:ext cx="9144000" cy="51434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0"/>
          <p:cNvSpPr txBox="1">
            <a:spLocks noGrp="1"/>
          </p:cNvSpPr>
          <p:nvPr>
            <p:ph type="title"/>
          </p:nvPr>
        </p:nvSpPr>
        <p:spPr>
          <a:xfrm>
            <a:off x="1254900" y="733350"/>
            <a:ext cx="788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So what does this new legislation mean?</a:t>
            </a:r>
            <a:endParaRPr b="1">
              <a:latin typeface="Arial"/>
              <a:ea typeface="Arial"/>
              <a:cs typeface="Arial"/>
              <a:sym typeface="Arial"/>
            </a:endParaRPr>
          </a:p>
          <a:p>
            <a:pPr marL="0" lvl="0" indent="0" algn="l" rtl="0">
              <a:spcBef>
                <a:spcPts val="0"/>
              </a:spcBef>
              <a:spcAft>
                <a:spcPts val="0"/>
              </a:spcAft>
              <a:buNone/>
            </a:pPr>
            <a:endParaRPr/>
          </a:p>
        </p:txBody>
      </p:sp>
      <p:sp>
        <p:nvSpPr>
          <p:cNvPr id="323" name="Google Shape;323;p60"/>
          <p:cNvSpPr txBox="1">
            <a:spLocks noGrp="1"/>
          </p:cNvSpPr>
          <p:nvPr>
            <p:ph type="body" idx="1"/>
          </p:nvPr>
        </p:nvSpPr>
        <p:spPr>
          <a:xfrm>
            <a:off x="1339525" y="1478025"/>
            <a:ext cx="7334700" cy="34164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 sz="2000" b="1" u="sng">
                <a:solidFill>
                  <a:schemeClr val="hlink"/>
                </a:solidFill>
                <a:hlinkClick r:id="rId3"/>
              </a:rPr>
              <a:t>HB 1621/SB5512</a:t>
            </a:r>
            <a:r>
              <a:rPr lang="en" sz="2000" b="1"/>
              <a:t> </a:t>
            </a:r>
            <a:r>
              <a:rPr lang="en" sz="2000"/>
              <a:t>: </a:t>
            </a:r>
            <a:endParaRPr sz="2000"/>
          </a:p>
          <a:p>
            <a:pPr marL="457200" marR="0" lvl="0" indent="0" algn="l" rtl="0">
              <a:lnSpc>
                <a:spcPct val="115000"/>
              </a:lnSpc>
              <a:spcBef>
                <a:spcPts val="1600"/>
              </a:spcBef>
              <a:spcAft>
                <a:spcPts val="0"/>
              </a:spcAft>
              <a:buNone/>
            </a:pPr>
            <a:r>
              <a:rPr lang="en" sz="2000"/>
              <a:t>An applicant </a:t>
            </a:r>
            <a:r>
              <a:rPr lang="en" sz="2000" b="1">
                <a:solidFill>
                  <a:srgbClr val="009390"/>
                </a:solidFill>
              </a:rPr>
              <a:t>must take</a:t>
            </a:r>
            <a:r>
              <a:rPr lang="en" sz="2000"/>
              <a:t> this basic skills assessment, or an alternative or equivalent basic skills assessment as determined by the Washington professional educator standards board, and report the individual results to the Washington professional educator standards board and an approved teacher preparation program…..</a:t>
            </a:r>
            <a:endParaRPr sz="2000"/>
          </a:p>
          <a:p>
            <a:pPr marL="457200" marR="0" lvl="0" indent="-355600" algn="l" rtl="0">
              <a:lnSpc>
                <a:spcPct val="115000"/>
              </a:lnSpc>
              <a:spcBef>
                <a:spcPts val="1600"/>
              </a:spcBef>
              <a:spcAft>
                <a:spcPts val="0"/>
              </a:spcAft>
              <a:buSzPts val="2000"/>
              <a:buChar char="●"/>
            </a:pPr>
            <a:r>
              <a:rPr lang="en" sz="2000"/>
              <a:t>Status: Signing date April 24, 2019</a:t>
            </a:r>
            <a:endParaRPr sz="2000"/>
          </a:p>
        </p:txBody>
      </p:sp>
      <p:sp>
        <p:nvSpPr>
          <p:cNvPr id="324" name="Google Shape;32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1"/>
          <p:cNvSpPr txBox="1">
            <a:spLocks noGrp="1"/>
          </p:cNvSpPr>
          <p:nvPr>
            <p:ph type="title"/>
          </p:nvPr>
        </p:nvSpPr>
        <p:spPr>
          <a:xfrm>
            <a:off x="1220450" y="0"/>
            <a:ext cx="7889100" cy="112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Basic skills assessment update</a:t>
            </a:r>
            <a:endParaRPr b="1">
              <a:latin typeface="Arial"/>
              <a:ea typeface="Arial"/>
              <a:cs typeface="Arial"/>
              <a:sym typeface="Arial"/>
            </a:endParaRPr>
          </a:p>
          <a:p>
            <a:pPr marL="0" lvl="0" indent="0" algn="l" rtl="0">
              <a:spcBef>
                <a:spcPts val="0"/>
              </a:spcBef>
              <a:spcAft>
                <a:spcPts val="0"/>
              </a:spcAft>
              <a:buNone/>
            </a:pPr>
            <a:endParaRPr/>
          </a:p>
        </p:txBody>
      </p:sp>
      <p:sp>
        <p:nvSpPr>
          <p:cNvPr id="330" name="Google Shape;330;p61"/>
          <p:cNvSpPr txBox="1">
            <a:spLocks noGrp="1"/>
          </p:cNvSpPr>
          <p:nvPr>
            <p:ph type="body" idx="1"/>
          </p:nvPr>
        </p:nvSpPr>
        <p:spPr>
          <a:xfrm>
            <a:off x="1220450" y="648175"/>
            <a:ext cx="7889100" cy="4227600"/>
          </a:xfrm>
          <a:prstGeom prst="rect">
            <a:avLst/>
          </a:prstGeom>
        </p:spPr>
        <p:txBody>
          <a:bodyPr spcFirstLastPara="1" wrap="square" lIns="91425" tIns="91425" rIns="91425" bIns="91425" anchor="t" anchorCtr="0">
            <a:noAutofit/>
          </a:bodyPr>
          <a:lstStyle/>
          <a:p>
            <a:pPr marL="457200" lvl="1" indent="-361950" algn="l" rtl="0">
              <a:spcBef>
                <a:spcPts val="0"/>
              </a:spcBef>
              <a:spcAft>
                <a:spcPts val="0"/>
              </a:spcAft>
              <a:buSzPts val="2100"/>
              <a:buChar char="○"/>
            </a:pPr>
            <a:r>
              <a:rPr lang="en" sz="2100"/>
              <a:t>Meeting a state-wide passing score on WEST-B/ACT/SAT is no longer required for program admission, student teaching, or certification.</a:t>
            </a:r>
            <a:endParaRPr sz="2100"/>
          </a:p>
          <a:p>
            <a:pPr marL="457200" lvl="1" indent="-361950" algn="l" rtl="0">
              <a:spcBef>
                <a:spcPts val="0"/>
              </a:spcBef>
              <a:spcAft>
                <a:spcPts val="0"/>
              </a:spcAft>
              <a:buSzPts val="2100"/>
              <a:buChar char="○"/>
            </a:pPr>
            <a:r>
              <a:rPr lang="en" sz="2100"/>
              <a:t>Programs may now admit candidates under this policy. Programs may now recommend candidates, and candidates may apply now for certification.</a:t>
            </a:r>
            <a:endParaRPr sz="2100"/>
          </a:p>
          <a:p>
            <a:pPr marL="457200" lvl="1" indent="-361950" algn="l" rtl="0">
              <a:spcBef>
                <a:spcPts val="0"/>
              </a:spcBef>
              <a:spcAft>
                <a:spcPts val="0"/>
              </a:spcAft>
              <a:buSzPts val="2100"/>
              <a:buChar char="○"/>
            </a:pPr>
            <a:r>
              <a:rPr lang="en" sz="2100"/>
              <a:t>Candidates still must take the basic skills assessment.</a:t>
            </a:r>
            <a:endParaRPr sz="2100"/>
          </a:p>
          <a:p>
            <a:pPr marL="457200" lvl="1" indent="-361950" algn="l" rtl="0">
              <a:spcBef>
                <a:spcPts val="0"/>
              </a:spcBef>
              <a:spcAft>
                <a:spcPts val="0"/>
              </a:spcAft>
              <a:buSzPts val="2100"/>
              <a:buChar char="○"/>
            </a:pPr>
            <a:r>
              <a:rPr lang="en" sz="2100"/>
              <a:t>No one needs to retake the basic skills assessment.</a:t>
            </a:r>
            <a:endParaRPr sz="2100"/>
          </a:p>
          <a:p>
            <a:pPr marL="457200" lvl="1" indent="-361950" algn="l" rtl="0">
              <a:spcBef>
                <a:spcPts val="0"/>
              </a:spcBef>
              <a:spcAft>
                <a:spcPts val="0"/>
              </a:spcAft>
              <a:buSzPts val="2100"/>
              <a:buChar char="○"/>
            </a:pPr>
            <a:r>
              <a:rPr lang="en" sz="2100"/>
              <a:t>Out-of-State (OOS) candidates who are applying for residency certification and applying to master’s level program may use the OOS equivalent tests approved by PESB.</a:t>
            </a:r>
            <a:endParaRPr sz="2100">
              <a:solidFill>
                <a:srgbClr val="00939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2"/>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Basic skills as formative assessment</a:t>
            </a:r>
            <a:endParaRPr b="1"/>
          </a:p>
        </p:txBody>
      </p:sp>
      <p:sp>
        <p:nvSpPr>
          <p:cNvPr id="336" name="Google Shape;336;p62"/>
          <p:cNvSpPr txBox="1">
            <a:spLocks noGrp="1"/>
          </p:cNvSpPr>
          <p:nvPr>
            <p:ph type="body" idx="1"/>
          </p:nvPr>
        </p:nvSpPr>
        <p:spPr>
          <a:xfrm>
            <a:off x="1497650" y="1152475"/>
            <a:ext cx="733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From HB 1621: Programs may use results from the basic skills formative assessment of academic strengths and weakness in determining the candidate's readiness for the program</a:t>
            </a:r>
            <a:endParaRPr sz="2200"/>
          </a:p>
        </p:txBody>
      </p:sp>
      <p:sp>
        <p:nvSpPr>
          <p:cNvPr id="337" name="Google Shape;337;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3"/>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FAQ in Progress</a:t>
            </a:r>
            <a:endParaRPr b="1"/>
          </a:p>
        </p:txBody>
      </p:sp>
      <p:sp>
        <p:nvSpPr>
          <p:cNvPr id="343" name="Google Shape;343;p63"/>
          <p:cNvSpPr txBox="1">
            <a:spLocks noGrp="1"/>
          </p:cNvSpPr>
          <p:nvPr>
            <p:ph type="body" idx="1"/>
          </p:nvPr>
        </p:nvSpPr>
        <p:spPr>
          <a:xfrm>
            <a:off x="1497650" y="1152475"/>
            <a:ext cx="733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Here is the link to our FAQ on basic skills policy! </a:t>
            </a:r>
            <a:r>
              <a:rPr lang="en" sz="2500" b="1" u="sng">
                <a:solidFill>
                  <a:schemeClr val="hlink"/>
                </a:solidFill>
                <a:hlinkClick r:id="rId3"/>
              </a:rPr>
              <a:t>http://bit.ly/2XG4U7C</a:t>
            </a:r>
            <a:r>
              <a:rPr lang="en" sz="2500" b="1"/>
              <a:t> </a:t>
            </a:r>
            <a:endParaRPr sz="2500" b="1"/>
          </a:p>
          <a:p>
            <a:pPr marL="0" lvl="0" indent="0" algn="l" rtl="0">
              <a:spcBef>
                <a:spcPts val="1600"/>
              </a:spcBef>
              <a:spcAft>
                <a:spcPts val="0"/>
              </a:spcAft>
              <a:buNone/>
            </a:pPr>
            <a:endParaRPr/>
          </a:p>
          <a:p>
            <a:pPr marL="0" lvl="0" indent="0" algn="l" rtl="0">
              <a:spcBef>
                <a:spcPts val="1600"/>
              </a:spcBef>
              <a:spcAft>
                <a:spcPts val="1600"/>
              </a:spcAft>
              <a:buNone/>
            </a:pPr>
            <a:r>
              <a:rPr lang="en" sz="2400"/>
              <a:t>What questions do you have?</a:t>
            </a:r>
            <a:endParaRPr sz="2400"/>
          </a:p>
        </p:txBody>
      </p:sp>
      <p:sp>
        <p:nvSpPr>
          <p:cNvPr id="344" name="Google Shape;344;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4"/>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Board Decisions: National Standards</a:t>
            </a:r>
            <a:endParaRPr b="1"/>
          </a:p>
        </p:txBody>
      </p:sp>
      <p:sp>
        <p:nvSpPr>
          <p:cNvPr id="350" name="Google Shape;350;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aphicFrame>
        <p:nvGraphicFramePr>
          <p:cNvPr id="351" name="Google Shape;351;p64"/>
          <p:cNvGraphicFramePr/>
          <p:nvPr/>
        </p:nvGraphicFramePr>
        <p:xfrm>
          <a:off x="1417425" y="1017725"/>
          <a:ext cx="3000000" cy="3000000"/>
        </p:xfrm>
        <a:graphic>
          <a:graphicData uri="http://schemas.openxmlformats.org/drawingml/2006/table">
            <a:tbl>
              <a:tblPr>
                <a:noFill/>
                <a:tableStyleId>{70141389-5A63-4FAB-947A-5AB7D6387538}</a:tableStyleId>
              </a:tblPr>
              <a:tblGrid>
                <a:gridCol w="3622925">
                  <a:extLst>
                    <a:ext uri="{9D8B030D-6E8A-4147-A177-3AD203B41FA5}">
                      <a16:colId xmlns:a16="http://schemas.microsoft.com/office/drawing/2014/main" val="20000"/>
                    </a:ext>
                  </a:extLst>
                </a:gridCol>
                <a:gridCol w="3616075">
                  <a:extLst>
                    <a:ext uri="{9D8B030D-6E8A-4147-A177-3AD203B41FA5}">
                      <a16:colId xmlns:a16="http://schemas.microsoft.com/office/drawing/2014/main" val="20001"/>
                    </a:ext>
                  </a:extLst>
                </a:gridCol>
              </a:tblGrid>
              <a:tr h="704925">
                <a:tc>
                  <a:txBody>
                    <a:bodyPr/>
                    <a:lstStyle/>
                    <a:p>
                      <a:pPr marL="0" lvl="0" indent="0" algn="l" rtl="0">
                        <a:spcBef>
                          <a:spcPts val="0"/>
                        </a:spcBef>
                        <a:spcAft>
                          <a:spcPts val="0"/>
                        </a:spcAft>
                        <a:buNone/>
                      </a:pPr>
                      <a:r>
                        <a:rPr lang="en" sz="2000" b="1"/>
                        <a:t>Approved the adoption of national standards*</a:t>
                      </a:r>
                      <a:endParaRPr sz="2000" b="1"/>
                    </a:p>
                  </a:txBody>
                  <a:tcPr marL="91425" marR="91425" marT="91425" marB="91425">
                    <a:solidFill>
                      <a:srgbClr val="CFE2F3"/>
                    </a:solidFill>
                  </a:tcPr>
                </a:tc>
                <a:tc>
                  <a:txBody>
                    <a:bodyPr/>
                    <a:lstStyle/>
                    <a:p>
                      <a:pPr marL="0" lvl="0" indent="0" algn="l" rtl="0">
                        <a:spcBef>
                          <a:spcPts val="0"/>
                        </a:spcBef>
                        <a:spcAft>
                          <a:spcPts val="0"/>
                        </a:spcAft>
                        <a:buNone/>
                      </a:pPr>
                      <a:r>
                        <a:rPr lang="en" sz="2000">
                          <a:solidFill>
                            <a:srgbClr val="333333"/>
                          </a:solidFill>
                        </a:rPr>
                        <a:t>Business and Marketing</a:t>
                      </a:r>
                      <a:endParaRPr sz="2000">
                        <a:solidFill>
                          <a:srgbClr val="333333"/>
                        </a:solidFill>
                      </a:endParaRPr>
                    </a:p>
                    <a:p>
                      <a:pPr marL="0" lvl="0" indent="0" algn="l" rtl="0">
                        <a:spcBef>
                          <a:spcPts val="0"/>
                        </a:spcBef>
                        <a:spcAft>
                          <a:spcPts val="0"/>
                        </a:spcAft>
                        <a:buNone/>
                      </a:pPr>
                      <a:r>
                        <a:rPr lang="en" sz="2000">
                          <a:solidFill>
                            <a:srgbClr val="333333"/>
                          </a:solidFill>
                        </a:rPr>
                        <a:t>Early Childhood Education</a:t>
                      </a:r>
                      <a:endParaRPr sz="2000">
                        <a:solidFill>
                          <a:srgbClr val="333333"/>
                        </a:solidFill>
                      </a:endParaRPr>
                    </a:p>
                  </a:txBody>
                  <a:tcPr marL="91425" marR="91425" marT="91425" marB="91425">
                    <a:solidFill>
                      <a:srgbClr val="CFE2F3"/>
                    </a:solidFill>
                  </a:tcPr>
                </a:tc>
                <a:extLst>
                  <a:ext uri="{0D108BD9-81ED-4DB2-BD59-A6C34878D82A}">
                    <a16:rowId xmlns:a16="http://schemas.microsoft.com/office/drawing/2014/main" val="10000"/>
                  </a:ext>
                </a:extLst>
              </a:tr>
              <a:tr h="1247200">
                <a:tc>
                  <a:txBody>
                    <a:bodyPr/>
                    <a:lstStyle/>
                    <a:p>
                      <a:pPr marL="0" lvl="0" indent="0" algn="l" rtl="0">
                        <a:spcBef>
                          <a:spcPts val="0"/>
                        </a:spcBef>
                        <a:spcAft>
                          <a:spcPts val="0"/>
                        </a:spcAft>
                        <a:buNone/>
                      </a:pPr>
                      <a:r>
                        <a:rPr lang="en" sz="2000" b="1"/>
                        <a:t>Postponed the consideration of national standards adoption</a:t>
                      </a:r>
                      <a:endParaRPr sz="2000" b="1"/>
                    </a:p>
                  </a:txBody>
                  <a:tcPr marL="91425" marR="91425" marT="91425" marB="91425"/>
                </a:tc>
                <a:tc>
                  <a:txBody>
                    <a:bodyPr/>
                    <a:lstStyle/>
                    <a:p>
                      <a:pPr marL="0" lvl="0" indent="0" algn="l" rtl="0">
                        <a:spcBef>
                          <a:spcPts val="0"/>
                        </a:spcBef>
                        <a:spcAft>
                          <a:spcPts val="0"/>
                        </a:spcAft>
                        <a:buNone/>
                      </a:pPr>
                      <a:r>
                        <a:rPr lang="en" sz="2000"/>
                        <a:t>Special education</a:t>
                      </a:r>
                      <a:endParaRPr sz="2000"/>
                    </a:p>
                    <a:p>
                      <a:pPr marL="0" lvl="0" indent="0" algn="l" rtl="0">
                        <a:spcBef>
                          <a:spcPts val="0"/>
                        </a:spcBef>
                        <a:spcAft>
                          <a:spcPts val="0"/>
                        </a:spcAft>
                        <a:buNone/>
                      </a:pPr>
                      <a:r>
                        <a:rPr lang="en" sz="2000"/>
                        <a:t>Library media</a:t>
                      </a:r>
                      <a:endParaRPr sz="2000"/>
                    </a:p>
                    <a:p>
                      <a:pPr marL="0" lvl="0" indent="0" algn="l" rtl="0">
                        <a:spcBef>
                          <a:spcPts val="0"/>
                        </a:spcBef>
                        <a:spcAft>
                          <a:spcPts val="0"/>
                        </a:spcAft>
                        <a:buNone/>
                      </a:pPr>
                      <a:r>
                        <a:rPr lang="en" sz="2000"/>
                        <a:t>Family and Consumer Sciences</a:t>
                      </a:r>
                      <a:endParaRPr sz="2000"/>
                    </a:p>
                  </a:txBody>
                  <a:tcPr marL="91425" marR="91425" marT="91425" marB="91425"/>
                </a:tc>
                <a:extLst>
                  <a:ext uri="{0D108BD9-81ED-4DB2-BD59-A6C34878D82A}">
                    <a16:rowId xmlns:a16="http://schemas.microsoft.com/office/drawing/2014/main" val="10001"/>
                  </a:ext>
                </a:extLst>
              </a:tr>
              <a:tr h="950650">
                <a:tc>
                  <a:txBody>
                    <a:bodyPr/>
                    <a:lstStyle/>
                    <a:p>
                      <a:pPr marL="0" lvl="0" indent="0" algn="l" rtl="0">
                        <a:spcBef>
                          <a:spcPts val="0"/>
                        </a:spcBef>
                        <a:spcAft>
                          <a:spcPts val="0"/>
                        </a:spcAft>
                        <a:buNone/>
                      </a:pPr>
                      <a:r>
                        <a:rPr lang="en" sz="2000" b="1"/>
                        <a:t>Directed further research</a:t>
                      </a:r>
                      <a:endParaRPr sz="2000" b="1"/>
                    </a:p>
                  </a:txBody>
                  <a:tcPr marL="91425" marR="91425" marT="91425" marB="91425">
                    <a:solidFill>
                      <a:srgbClr val="C9DAF8"/>
                    </a:solidFill>
                  </a:tcPr>
                </a:tc>
                <a:tc>
                  <a:txBody>
                    <a:bodyPr/>
                    <a:lstStyle/>
                    <a:p>
                      <a:pPr marL="0" lvl="0" indent="0" algn="l" rtl="0">
                        <a:lnSpc>
                          <a:spcPct val="115000"/>
                        </a:lnSpc>
                        <a:spcBef>
                          <a:spcPts val="0"/>
                        </a:spcBef>
                        <a:spcAft>
                          <a:spcPts val="4200"/>
                        </a:spcAft>
                        <a:buNone/>
                      </a:pPr>
                      <a:r>
                        <a:rPr lang="en" sz="2000">
                          <a:solidFill>
                            <a:srgbClr val="333333"/>
                          </a:solidFill>
                        </a:rPr>
                        <a:t>Reading</a:t>
                      </a:r>
                      <a:endParaRPr sz="2000"/>
                    </a:p>
                  </a:txBody>
                  <a:tcPr marL="91425" marR="91425" marT="91425" marB="91425">
                    <a:solidFill>
                      <a:srgbClr val="C9DAF8"/>
                    </a:solidFill>
                  </a:tcPr>
                </a:tc>
                <a:extLst>
                  <a:ext uri="{0D108BD9-81ED-4DB2-BD59-A6C34878D82A}">
                    <a16:rowId xmlns:a16="http://schemas.microsoft.com/office/drawing/2014/main" val="10002"/>
                  </a:ext>
                </a:extLst>
              </a:tr>
            </a:tbl>
          </a:graphicData>
        </a:graphic>
      </p:graphicFrame>
      <p:sp>
        <p:nvSpPr>
          <p:cNvPr id="352" name="Google Shape;352;p64"/>
          <p:cNvSpPr txBox="1"/>
          <p:nvPr/>
        </p:nvSpPr>
        <p:spPr>
          <a:xfrm>
            <a:off x="1417425" y="4440300"/>
            <a:ext cx="7334700" cy="4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 </a:t>
            </a:r>
            <a:r>
              <a:rPr lang="en" sz="1800" u="sng">
                <a:solidFill>
                  <a:schemeClr val="hlink"/>
                </a:solidFill>
                <a:hlinkClick r:id="rId3"/>
              </a:rPr>
              <a:t>National standards implementation timeline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7"/>
          <p:cNvSpPr txBox="1"/>
          <p:nvPr/>
        </p:nvSpPr>
        <p:spPr>
          <a:xfrm>
            <a:off x="1358675" y="226425"/>
            <a:ext cx="7397100" cy="5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2060"/>
                </a:solidFill>
              </a:rPr>
              <a:t>Who we are:</a:t>
            </a:r>
            <a:endParaRPr sz="3000" b="1">
              <a:solidFill>
                <a:srgbClr val="002060"/>
              </a:solidFill>
            </a:endParaRPr>
          </a:p>
        </p:txBody>
      </p:sp>
      <p:sp>
        <p:nvSpPr>
          <p:cNvPr id="204" name="Google Shape;204;p47"/>
          <p:cNvSpPr txBox="1"/>
          <p:nvPr/>
        </p:nvSpPr>
        <p:spPr>
          <a:xfrm>
            <a:off x="1358675" y="1037325"/>
            <a:ext cx="7570200" cy="4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9390"/>
                </a:solidFill>
              </a:rPr>
              <a:t>The Professional Educator Standards Board (PESB)</a:t>
            </a:r>
            <a:br>
              <a:rPr lang="en" sz="1800"/>
            </a:br>
            <a:r>
              <a:rPr lang="en" sz="1800"/>
              <a:t>Created in 2000, PESB ensures that Washington’s educator workforce is composed of highly effective, professional educators who meet the diverse needs of schools and districts. PESB works towards this vision by creating innovative policies that improve and support </a:t>
            </a:r>
            <a:r>
              <a:rPr lang="en" sz="1800" b="1"/>
              <a:t>educator quality, workforce development, and diversity</a:t>
            </a:r>
            <a:r>
              <a:rPr lang="en" sz="1800"/>
              <a:t>. </a:t>
            </a:r>
            <a:r>
              <a:rPr lang="en" sz="1800" u="sng">
                <a:solidFill>
                  <a:schemeClr val="hlink"/>
                </a:solidFill>
                <a:hlinkClick r:id="rId3"/>
              </a:rPr>
              <a:t>RCW 28A.410.210</a:t>
            </a:r>
            <a:r>
              <a:rPr lang="en" sz="1800" b="1">
                <a:solidFill>
                  <a:srgbClr val="009390"/>
                </a:solidFill>
              </a:rPr>
              <a:t> </a:t>
            </a:r>
            <a:endParaRPr sz="1800" b="1">
              <a:solidFill>
                <a:srgbClr val="009390"/>
              </a:solidFill>
            </a:endParaRPr>
          </a:p>
          <a:p>
            <a:pPr marL="0" lvl="0" indent="0" algn="l" rtl="0">
              <a:spcBef>
                <a:spcPts val="0"/>
              </a:spcBef>
              <a:spcAft>
                <a:spcPts val="0"/>
              </a:spcAft>
              <a:buNone/>
            </a:pPr>
            <a:endParaRPr sz="1800"/>
          </a:p>
          <a:p>
            <a:pPr marL="0" lvl="0" indent="0" algn="l" rtl="0">
              <a:spcBef>
                <a:spcPts val="0"/>
              </a:spcBef>
              <a:spcAft>
                <a:spcPts val="0"/>
              </a:spcAft>
              <a:buNone/>
            </a:pPr>
            <a:r>
              <a:rPr lang="en" sz="1800" b="1">
                <a:solidFill>
                  <a:srgbClr val="009390"/>
                </a:solidFill>
              </a:rPr>
              <a:t>The Paraeducator Board</a:t>
            </a:r>
            <a:br>
              <a:rPr lang="en" sz="1800"/>
            </a:br>
            <a:r>
              <a:rPr lang="en" sz="1800"/>
              <a:t>Created in 2017, the Paraeducator Board establishes requirements and policies for paraeducator </a:t>
            </a:r>
            <a:r>
              <a:rPr lang="en" sz="1800" b="1"/>
              <a:t>professional development certificates</a:t>
            </a:r>
            <a:r>
              <a:rPr lang="en" sz="1800"/>
              <a:t>, and makes policy recommendations that will increase opportunities for paraeducator </a:t>
            </a:r>
            <a:r>
              <a:rPr lang="en" sz="1800" b="1"/>
              <a:t>advancement</a:t>
            </a:r>
            <a:r>
              <a:rPr lang="en" sz="1800"/>
              <a:t> through education, professional learning, and </a:t>
            </a:r>
            <a:r>
              <a:rPr lang="en" sz="1800" b="1"/>
              <a:t>increased instructional responsibility</a:t>
            </a:r>
            <a:r>
              <a:rPr lang="en" sz="1800"/>
              <a:t>. </a:t>
            </a:r>
            <a:r>
              <a:rPr lang="en" sz="1800" u="sng">
                <a:solidFill>
                  <a:schemeClr val="hlink"/>
                </a:solidFill>
                <a:highlight>
                  <a:srgbClr val="FFFFFF"/>
                </a:highlight>
                <a:hlinkClick r:id="rId4"/>
              </a:rPr>
              <a:t>RCW 28A.413.020</a:t>
            </a:r>
            <a:r>
              <a:rPr lang="en" sz="1800"/>
              <a:t>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p:nvPr>
        </p:nvSpPr>
        <p:spPr>
          <a:xfrm>
            <a:off x="1345250" y="1402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School psychologist preparation</a:t>
            </a:r>
            <a:endParaRPr b="1"/>
          </a:p>
        </p:txBody>
      </p:sp>
      <p:sp>
        <p:nvSpPr>
          <p:cNvPr id="358" name="Google Shape;358;p65"/>
          <p:cNvSpPr txBox="1">
            <a:spLocks noGrp="1"/>
          </p:cNvSpPr>
          <p:nvPr>
            <p:ph type="body" idx="1"/>
          </p:nvPr>
        </p:nvSpPr>
        <p:spPr>
          <a:xfrm>
            <a:off x="1345250" y="847675"/>
            <a:ext cx="7675800" cy="3929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Board decided to continue exploration of respecialization options for clinical psychologists to become school psychologists</a:t>
            </a:r>
            <a:endParaRPr sz="2200"/>
          </a:p>
          <a:p>
            <a:pPr marL="457200" lvl="0" indent="-368300" algn="l" rtl="0">
              <a:spcBef>
                <a:spcPts val="1000"/>
              </a:spcBef>
              <a:spcAft>
                <a:spcPts val="0"/>
              </a:spcAft>
              <a:buSzPts val="2200"/>
              <a:buChar char="●"/>
            </a:pPr>
            <a:r>
              <a:rPr lang="en" sz="2200"/>
              <a:t>NASP is currently revising their school psychologist standards to include respecialization standards. Provide input to NASP through May 10: </a:t>
            </a:r>
            <a:r>
              <a:rPr lang="en" sz="2200" u="sng">
                <a:solidFill>
                  <a:schemeClr val="hlink"/>
                </a:solidFill>
                <a:hlinkClick r:id="rId3"/>
              </a:rPr>
              <a:t>http://bit.ly/2UvzA9M</a:t>
            </a:r>
            <a:endParaRPr sz="2200"/>
          </a:p>
          <a:p>
            <a:pPr marL="457200" lvl="0" indent="-368300" algn="l" rtl="0">
              <a:spcBef>
                <a:spcPts val="1000"/>
              </a:spcBef>
              <a:spcAft>
                <a:spcPts val="0"/>
              </a:spcAft>
              <a:buSzPts val="2200"/>
              <a:buChar char="●"/>
            </a:pPr>
            <a:r>
              <a:rPr lang="en" sz="2200"/>
              <a:t>NASP is anticipating adopting the new standards in June 2020, and our board might examine respecialization options at that point.</a:t>
            </a:r>
            <a:endParaRPr sz="2200"/>
          </a:p>
        </p:txBody>
      </p:sp>
      <p:sp>
        <p:nvSpPr>
          <p:cNvPr id="359" name="Google Shape;359;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6"/>
          <p:cNvSpPr txBox="1">
            <a:spLocks noGrp="1"/>
          </p:cNvSpPr>
          <p:nvPr>
            <p:ph type="title"/>
          </p:nvPr>
        </p:nvSpPr>
        <p:spPr>
          <a:xfrm>
            <a:off x="1192850" y="1402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Residency and initial ESA certificates</a:t>
            </a:r>
            <a:endParaRPr b="1"/>
          </a:p>
        </p:txBody>
      </p:sp>
      <p:sp>
        <p:nvSpPr>
          <p:cNvPr id="365" name="Google Shape;365;p66"/>
          <p:cNvSpPr txBox="1">
            <a:spLocks noGrp="1"/>
          </p:cNvSpPr>
          <p:nvPr>
            <p:ph type="body" idx="1"/>
          </p:nvPr>
        </p:nvSpPr>
        <p:spPr>
          <a:xfrm>
            <a:off x="1192850" y="847675"/>
            <a:ext cx="7951200" cy="3913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School counselors and school psychologists complete </a:t>
            </a:r>
            <a:r>
              <a:rPr lang="en" sz="2100" b="1"/>
              <a:t>residency</a:t>
            </a:r>
            <a:r>
              <a:rPr lang="en" sz="2100"/>
              <a:t> </a:t>
            </a:r>
            <a:r>
              <a:rPr lang="en" sz="2100" b="1"/>
              <a:t>certificate </a:t>
            </a:r>
            <a:r>
              <a:rPr lang="en" sz="2100"/>
              <a:t>programs, aligned to board-adopted standards, approved and reviewed by PESB</a:t>
            </a:r>
            <a:endParaRPr sz="2100"/>
          </a:p>
          <a:p>
            <a:pPr marL="457200" lvl="0" indent="-361950" algn="l" rtl="0">
              <a:spcBef>
                <a:spcPts val="1000"/>
              </a:spcBef>
              <a:spcAft>
                <a:spcPts val="0"/>
              </a:spcAft>
              <a:buSzPts val="2100"/>
              <a:buChar char="●"/>
            </a:pPr>
            <a:r>
              <a:rPr lang="en" sz="2100"/>
              <a:t>Candidates for </a:t>
            </a:r>
            <a:r>
              <a:rPr lang="en" sz="2100" b="1"/>
              <a:t>initial certificates meet certification requirements. </a:t>
            </a:r>
            <a:r>
              <a:rPr lang="en" sz="2100"/>
              <a:t>Programs are not approved or reviewed by PESB.</a:t>
            </a:r>
            <a:endParaRPr sz="2100"/>
          </a:p>
          <a:p>
            <a:pPr marL="457200" lvl="0" indent="-361950" algn="l" rtl="0">
              <a:spcBef>
                <a:spcPts val="1000"/>
              </a:spcBef>
              <a:spcAft>
                <a:spcPts val="0"/>
              </a:spcAft>
              <a:buSzPts val="2100"/>
              <a:buChar char="●"/>
            </a:pPr>
            <a:r>
              <a:rPr lang="en" sz="2100" b="1"/>
              <a:t>Initial certificates</a:t>
            </a:r>
            <a:r>
              <a:rPr lang="en" sz="2100"/>
              <a:t>: school occupational therapist, school physical therapist, school social worker, school nurse, and school speech language pathologist or audiologist</a:t>
            </a:r>
            <a:endParaRPr sz="2100"/>
          </a:p>
        </p:txBody>
      </p:sp>
      <p:sp>
        <p:nvSpPr>
          <p:cNvPr id="366" name="Google Shape;366;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7"/>
          <p:cNvSpPr txBox="1">
            <a:spLocks noGrp="1"/>
          </p:cNvSpPr>
          <p:nvPr>
            <p:ph type="title"/>
          </p:nvPr>
        </p:nvSpPr>
        <p:spPr>
          <a:xfrm>
            <a:off x="1269050" y="1402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ESA Certification Work Group</a:t>
            </a:r>
            <a:endParaRPr b="1"/>
          </a:p>
        </p:txBody>
      </p:sp>
      <p:sp>
        <p:nvSpPr>
          <p:cNvPr id="372" name="Google Shape;372;p67"/>
          <p:cNvSpPr txBox="1">
            <a:spLocks noGrp="1"/>
          </p:cNvSpPr>
          <p:nvPr>
            <p:ph type="body" idx="1"/>
          </p:nvPr>
        </p:nvSpPr>
        <p:spPr>
          <a:xfrm>
            <a:off x="1269050" y="847675"/>
            <a:ext cx="7752000" cy="37026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b="1"/>
              <a:t>Renewal of initial and continuing ESA certificates</a:t>
            </a:r>
            <a:r>
              <a:rPr lang="en" sz="2300"/>
              <a:t> in five year intervals with 100 clock hours or the equivalent in credits or PGPs. Beginning September 1, 2020.</a:t>
            </a:r>
            <a:endParaRPr sz="2300"/>
          </a:p>
          <a:p>
            <a:pPr marL="457200" lvl="0" indent="-374650" algn="l" rtl="0">
              <a:spcBef>
                <a:spcPts val="1000"/>
              </a:spcBef>
              <a:spcAft>
                <a:spcPts val="0"/>
              </a:spcAft>
              <a:buSzPts val="2300"/>
              <a:buChar char="●"/>
            </a:pPr>
            <a:r>
              <a:rPr lang="en" sz="2300" b="1"/>
              <a:t>Professional Transitions to Public Schools</a:t>
            </a:r>
            <a:r>
              <a:rPr lang="en" sz="2300"/>
              <a:t> course to be a fifteen hour requirement instead of a thirty hour requirement</a:t>
            </a:r>
            <a:endParaRPr sz="2300"/>
          </a:p>
          <a:p>
            <a:pPr marL="457200" lvl="0" indent="-374650" algn="l" rtl="0">
              <a:spcBef>
                <a:spcPts val="1000"/>
              </a:spcBef>
              <a:spcAft>
                <a:spcPts val="0"/>
              </a:spcAft>
              <a:buSzPts val="2300"/>
              <a:buChar char="●"/>
            </a:pPr>
            <a:r>
              <a:rPr lang="en" sz="2300"/>
              <a:t>Addition of a </a:t>
            </a:r>
            <a:r>
              <a:rPr lang="en" sz="2300" b="1"/>
              <a:t>Behavior Analyst initial ESA certificate</a:t>
            </a:r>
            <a:endParaRPr sz="2300" b="1"/>
          </a:p>
        </p:txBody>
      </p:sp>
      <p:sp>
        <p:nvSpPr>
          <p:cNvPr id="373" name="Google Shape;373;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8"/>
          <p:cNvSpPr txBox="1">
            <a:spLocks noGrp="1"/>
          </p:cNvSpPr>
          <p:nvPr>
            <p:ph type="title"/>
          </p:nvPr>
        </p:nvSpPr>
        <p:spPr>
          <a:xfrm>
            <a:off x="1345250" y="-12175"/>
            <a:ext cx="7675800" cy="96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Requirements for the behavior analyst </a:t>
            </a:r>
            <a:br>
              <a:rPr lang="en" b="1"/>
            </a:br>
            <a:r>
              <a:rPr lang="en" b="1"/>
              <a:t>initial certificate</a:t>
            </a:r>
            <a:endParaRPr b="1"/>
          </a:p>
        </p:txBody>
      </p:sp>
      <p:sp>
        <p:nvSpPr>
          <p:cNvPr id="379" name="Google Shape;379;p68"/>
          <p:cNvSpPr txBox="1">
            <a:spLocks noGrp="1"/>
          </p:cNvSpPr>
          <p:nvPr>
            <p:ph type="body" idx="1"/>
          </p:nvPr>
        </p:nvSpPr>
        <p:spPr>
          <a:xfrm>
            <a:off x="1345250" y="923875"/>
            <a:ext cx="7675800" cy="4186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Valid </a:t>
            </a:r>
            <a:r>
              <a:rPr lang="en" sz="2100" b="1"/>
              <a:t>Board Certified Behavior Analyst (BCBA) certificate</a:t>
            </a:r>
            <a:r>
              <a:rPr lang="en" sz="2100"/>
              <a:t> from the Behavior Analyst Certification Board (BACB), or other national certificate as approved by PESB.</a:t>
            </a:r>
            <a:endParaRPr sz="2100"/>
          </a:p>
          <a:p>
            <a:pPr marL="457200" lvl="0" indent="-361950" algn="l" rtl="0">
              <a:spcBef>
                <a:spcPts val="1000"/>
              </a:spcBef>
              <a:spcAft>
                <a:spcPts val="0"/>
              </a:spcAft>
              <a:buSzPts val="2100"/>
              <a:buChar char="●"/>
            </a:pPr>
            <a:r>
              <a:rPr lang="en" sz="2100" b="1"/>
              <a:t>Master’s degree </a:t>
            </a:r>
            <a:r>
              <a:rPr lang="en" sz="2100"/>
              <a:t>or higher in any area.</a:t>
            </a:r>
            <a:endParaRPr sz="2100"/>
          </a:p>
          <a:p>
            <a:pPr marL="457200" lvl="0" indent="-361950" algn="l" rtl="0">
              <a:spcBef>
                <a:spcPts val="1000"/>
              </a:spcBef>
              <a:spcAft>
                <a:spcPts val="0"/>
              </a:spcAft>
              <a:buSzPts val="2100"/>
              <a:buChar char="●"/>
            </a:pPr>
            <a:r>
              <a:rPr lang="en" sz="2100"/>
              <a:t>Passing score on the </a:t>
            </a:r>
            <a:r>
              <a:rPr lang="en" sz="2100" b="1"/>
              <a:t>Board Certified Behavior Analyst (BCBA) exam</a:t>
            </a:r>
            <a:r>
              <a:rPr lang="en" sz="2100"/>
              <a:t> from the Behavior Analyst Certification Board (BACB), or other assessment as approved by PESB.</a:t>
            </a:r>
            <a:endParaRPr sz="2100"/>
          </a:p>
          <a:p>
            <a:pPr marL="457200" lvl="0" indent="-361950" algn="l" rtl="0">
              <a:spcBef>
                <a:spcPts val="1000"/>
              </a:spcBef>
              <a:spcAft>
                <a:spcPts val="0"/>
              </a:spcAft>
              <a:buSzPts val="2100"/>
              <a:buChar char="●"/>
            </a:pPr>
            <a:r>
              <a:rPr lang="en" sz="2100"/>
              <a:t>Complete the </a:t>
            </a:r>
            <a:r>
              <a:rPr lang="en" sz="2100" b="1"/>
              <a:t>professional transitions to public schools coursework</a:t>
            </a:r>
            <a:r>
              <a:rPr lang="en" sz="2100"/>
              <a:t> per WAC 181-79a-224 (currently in WAC 181-79a-223.)</a:t>
            </a:r>
            <a:endParaRPr sz="2100"/>
          </a:p>
        </p:txBody>
      </p:sp>
      <p:sp>
        <p:nvSpPr>
          <p:cNvPr id="380" name="Google Shape;380;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9"/>
          <p:cNvSpPr txBox="1">
            <a:spLocks noGrp="1"/>
          </p:cNvSpPr>
          <p:nvPr>
            <p:ph type="title"/>
          </p:nvPr>
        </p:nvSpPr>
        <p:spPr>
          <a:xfrm>
            <a:off x="1497650" y="2150850"/>
            <a:ext cx="7334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Recommendations from the clock hour work group</a:t>
            </a:r>
            <a:endParaRPr/>
          </a:p>
        </p:txBody>
      </p:sp>
      <p:sp>
        <p:nvSpPr>
          <p:cNvPr id="386" name="Google Shape;386;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0"/>
          <p:cNvSpPr txBox="1">
            <a:spLocks noGrp="1"/>
          </p:cNvSpPr>
          <p:nvPr>
            <p:ph type="title"/>
          </p:nvPr>
        </p:nvSpPr>
        <p:spPr>
          <a:xfrm>
            <a:off x="1269050" y="140225"/>
            <a:ext cx="7334700" cy="10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Clock hours are a </a:t>
            </a:r>
            <a:r>
              <a:rPr lang="en" b="1" i="1"/>
              <a:t>unit of currency</a:t>
            </a:r>
            <a:r>
              <a:rPr lang="en" b="1"/>
              <a:t> for </a:t>
            </a:r>
            <a:endParaRPr b="1"/>
          </a:p>
          <a:p>
            <a:pPr marL="0" lvl="0" indent="0" algn="l" rtl="0">
              <a:spcBef>
                <a:spcPts val="0"/>
              </a:spcBef>
              <a:spcAft>
                <a:spcPts val="0"/>
              </a:spcAft>
              <a:buNone/>
            </a:pPr>
            <a:r>
              <a:rPr lang="en" b="1"/>
              <a:t>continuing education in Washington state.</a:t>
            </a:r>
            <a:endParaRPr b="1"/>
          </a:p>
        </p:txBody>
      </p:sp>
      <p:sp>
        <p:nvSpPr>
          <p:cNvPr id="392" name="Google Shape;392;p70"/>
          <p:cNvSpPr txBox="1">
            <a:spLocks noGrp="1"/>
          </p:cNvSpPr>
          <p:nvPr>
            <p:ph type="body" idx="1"/>
          </p:nvPr>
        </p:nvSpPr>
        <p:spPr>
          <a:xfrm>
            <a:off x="1269050" y="1280325"/>
            <a:ext cx="7334700" cy="298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600"/>
              <a:t>Clock hours serve in two main ways:</a:t>
            </a:r>
            <a:endParaRPr sz="2600"/>
          </a:p>
          <a:p>
            <a:pPr marL="457200" lvl="0" indent="-393700" algn="l" rtl="0">
              <a:lnSpc>
                <a:spcPct val="100000"/>
              </a:lnSpc>
              <a:spcBef>
                <a:spcPts val="1000"/>
              </a:spcBef>
              <a:spcAft>
                <a:spcPts val="0"/>
              </a:spcAft>
              <a:buSzPts val="2600"/>
              <a:buChar char="●"/>
            </a:pPr>
            <a:r>
              <a:rPr lang="en" sz="2600"/>
              <a:t>Clock hours may be used for certification. WAC 181-85</a:t>
            </a:r>
            <a:endParaRPr sz="2600"/>
          </a:p>
          <a:p>
            <a:pPr marL="457200" lvl="0" indent="-393700" algn="l" rtl="0">
              <a:lnSpc>
                <a:spcPct val="100000"/>
              </a:lnSpc>
              <a:spcBef>
                <a:spcPts val="1000"/>
              </a:spcBef>
              <a:spcAft>
                <a:spcPts val="0"/>
              </a:spcAft>
              <a:buSzPts val="2600"/>
              <a:buChar char="●"/>
            </a:pPr>
            <a:r>
              <a:rPr lang="en" sz="2600"/>
              <a:t>Clock hours may be eligible for salary advancement. </a:t>
            </a:r>
            <a:br>
              <a:rPr lang="en" sz="2600"/>
            </a:br>
            <a:r>
              <a:rPr lang="en" sz="2600"/>
              <a:t>(Clock hours for salary advancement are not part of PESB policy.)</a:t>
            </a:r>
            <a:endParaRPr sz="3200"/>
          </a:p>
        </p:txBody>
      </p:sp>
      <p:sp>
        <p:nvSpPr>
          <p:cNvPr id="393" name="Google Shape;393;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1"/>
          <p:cNvSpPr txBox="1">
            <a:spLocks noGrp="1"/>
          </p:cNvSpPr>
          <p:nvPr>
            <p:ph type="title"/>
          </p:nvPr>
        </p:nvSpPr>
        <p:spPr>
          <a:xfrm>
            <a:off x="1269050" y="1402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Flexibility and access for educators:</a:t>
            </a:r>
            <a:endParaRPr b="1"/>
          </a:p>
        </p:txBody>
      </p:sp>
      <p:sp>
        <p:nvSpPr>
          <p:cNvPr id="399" name="Google Shape;399;p71"/>
          <p:cNvSpPr txBox="1">
            <a:spLocks noGrp="1"/>
          </p:cNvSpPr>
          <p:nvPr>
            <p:ph type="body" idx="1"/>
          </p:nvPr>
        </p:nvSpPr>
        <p:spPr>
          <a:xfrm>
            <a:off x="1269050" y="847675"/>
            <a:ext cx="7652700" cy="41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Work group recommended accepting:</a:t>
            </a:r>
            <a:endParaRPr sz="2000"/>
          </a:p>
          <a:p>
            <a:pPr marL="457200" lvl="0" indent="-355600" algn="l" rtl="0">
              <a:spcBef>
                <a:spcPts val="1600"/>
              </a:spcBef>
              <a:spcAft>
                <a:spcPts val="0"/>
              </a:spcAft>
              <a:buSzPts val="2000"/>
              <a:buChar char="●"/>
            </a:pPr>
            <a:r>
              <a:rPr lang="en" sz="2000"/>
              <a:t>Department of Children, Youth, and Families (DCYF) STARS hours as clock hours</a:t>
            </a:r>
            <a:endParaRPr sz="2000"/>
          </a:p>
          <a:p>
            <a:pPr marL="457200" lvl="0" indent="-355600" algn="l" rtl="0">
              <a:spcBef>
                <a:spcPts val="1000"/>
              </a:spcBef>
              <a:spcAft>
                <a:spcPts val="0"/>
              </a:spcAft>
              <a:buSzPts val="2000"/>
              <a:buChar char="●"/>
            </a:pPr>
            <a:r>
              <a:rPr lang="en" sz="2000"/>
              <a:t>Allowing all educators, not just ESAs, to use hours which satisfy Department of Health (DOH) licensure requirements as clock hours</a:t>
            </a:r>
            <a:endParaRPr sz="2000"/>
          </a:p>
          <a:p>
            <a:pPr marL="457200" lvl="0" indent="-355600" algn="l" rtl="0">
              <a:spcBef>
                <a:spcPts val="1000"/>
              </a:spcBef>
              <a:spcAft>
                <a:spcPts val="0"/>
              </a:spcAft>
              <a:buSzPts val="2000"/>
              <a:buChar char="●"/>
            </a:pPr>
            <a:r>
              <a:rPr lang="en" sz="2000"/>
              <a:t>Continuing education units (CEUs) or other non-credit bearing units from accredited colleges or universities, whether in-state or out-of-state, as clock hours. Credits from these same institutions are already accepted.</a:t>
            </a:r>
            <a:endParaRPr sz="2000"/>
          </a:p>
        </p:txBody>
      </p:sp>
      <p:sp>
        <p:nvSpPr>
          <p:cNvPr id="400" name="Google Shape;400;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2"/>
          <p:cNvSpPr txBox="1">
            <a:spLocks noGrp="1"/>
          </p:cNvSpPr>
          <p:nvPr>
            <p:ph type="title"/>
          </p:nvPr>
        </p:nvSpPr>
        <p:spPr>
          <a:xfrm>
            <a:off x="1269050" y="-12175"/>
            <a:ext cx="7334700" cy="104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All clock hour providers must meet </a:t>
            </a:r>
            <a:br>
              <a:rPr lang="en" sz="3000" b="1"/>
            </a:br>
            <a:r>
              <a:rPr lang="en" sz="3000" b="1"/>
              <a:t>standards</a:t>
            </a:r>
            <a:endParaRPr sz="3000" b="1"/>
          </a:p>
        </p:txBody>
      </p:sp>
      <p:sp>
        <p:nvSpPr>
          <p:cNvPr id="406" name="Google Shape;406;p72"/>
          <p:cNvSpPr txBox="1">
            <a:spLocks noGrp="1"/>
          </p:cNvSpPr>
          <p:nvPr>
            <p:ph type="body" idx="1"/>
          </p:nvPr>
        </p:nvSpPr>
        <p:spPr>
          <a:xfrm>
            <a:off x="1269050" y="1036325"/>
            <a:ext cx="7875000" cy="38715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Arial"/>
              <a:buChar char="●"/>
            </a:pPr>
            <a:r>
              <a:rPr lang="en" sz="2400" b="1"/>
              <a:t>When partnering with another organization, an approved clock hour provider cannot provide blanket approval</a:t>
            </a:r>
            <a:r>
              <a:rPr lang="en" sz="2400"/>
              <a:t> of all courses from that organization. The clock hour provider must follow all relevant policy for approving each individual course. 181-85-200</a:t>
            </a:r>
            <a:endParaRPr sz="2400"/>
          </a:p>
          <a:p>
            <a:pPr marL="0" marR="0" lvl="0" indent="0" algn="l" rtl="0">
              <a:lnSpc>
                <a:spcPct val="100000"/>
              </a:lnSpc>
              <a:spcBef>
                <a:spcPts val="1000"/>
              </a:spcBef>
              <a:spcAft>
                <a:spcPts val="0"/>
              </a:spcAft>
              <a:buNone/>
            </a:pPr>
            <a:endParaRPr sz="2400"/>
          </a:p>
          <a:p>
            <a:pPr marL="0" marR="0" lvl="0" indent="0" algn="l" rtl="0">
              <a:lnSpc>
                <a:spcPct val="100000"/>
              </a:lnSpc>
              <a:spcBef>
                <a:spcPts val="1000"/>
              </a:spcBef>
              <a:spcAft>
                <a:spcPts val="1000"/>
              </a:spcAft>
              <a:buNone/>
            </a:pPr>
            <a:r>
              <a:rPr lang="en" sz="2400"/>
              <a:t>Clock hour provider approval happening right now: </a:t>
            </a:r>
            <a:r>
              <a:rPr lang="en" sz="2400" u="sng">
                <a:solidFill>
                  <a:schemeClr val="hlink"/>
                </a:solidFill>
                <a:hlinkClick r:id="rId3"/>
              </a:rPr>
              <a:t>http://www.k12.wa.us/certification/clockhours.aspx</a:t>
            </a:r>
            <a:r>
              <a:rPr lang="en" sz="2400"/>
              <a:t> </a:t>
            </a:r>
            <a:r>
              <a:rPr lang="en" sz="2400" b="1"/>
              <a:t>Deadline:</a:t>
            </a:r>
            <a:r>
              <a:rPr lang="en" sz="2400"/>
              <a:t> August 20, 2019</a:t>
            </a:r>
            <a:endParaRPr sz="2400"/>
          </a:p>
        </p:txBody>
      </p:sp>
      <p:sp>
        <p:nvSpPr>
          <p:cNvPr id="407" name="Google Shape;407;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3"/>
          <p:cNvSpPr txBox="1">
            <a:spLocks noGrp="1"/>
          </p:cNvSpPr>
          <p:nvPr>
            <p:ph type="title"/>
          </p:nvPr>
        </p:nvSpPr>
        <p:spPr>
          <a:xfrm>
            <a:off x="237450" y="938800"/>
            <a:ext cx="4100700" cy="221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16387B"/>
                </a:solidFill>
              </a:rPr>
              <a:t>New educator shortage report from PESB</a:t>
            </a:r>
            <a:endParaRPr>
              <a:solidFill>
                <a:srgbClr val="16387B"/>
              </a:solidFill>
            </a:endParaRPr>
          </a:p>
          <a:p>
            <a:pPr marL="0" lvl="0" indent="0" algn="l" rtl="0">
              <a:spcBef>
                <a:spcPts val="0"/>
              </a:spcBef>
              <a:spcAft>
                <a:spcPts val="0"/>
              </a:spcAft>
              <a:buNone/>
            </a:pPr>
            <a:endParaRPr sz="1800" b="0">
              <a:solidFill>
                <a:srgbClr val="000000"/>
              </a:solidFill>
              <a:latin typeface="Arial"/>
              <a:ea typeface="Arial"/>
              <a:cs typeface="Arial"/>
              <a:sym typeface="Arial"/>
            </a:endParaRPr>
          </a:p>
          <a:p>
            <a:pPr marL="0" lvl="0" indent="0" algn="l" rtl="0">
              <a:spcBef>
                <a:spcPts val="0"/>
              </a:spcBef>
              <a:spcAft>
                <a:spcPts val="0"/>
              </a:spcAft>
              <a:buNone/>
            </a:pPr>
            <a:r>
              <a:rPr lang="en" sz="1800" b="0">
                <a:solidFill>
                  <a:srgbClr val="000000"/>
                </a:solidFill>
                <a:latin typeface="Arial"/>
                <a:ea typeface="Arial"/>
                <a:cs typeface="Arial"/>
                <a:sym typeface="Arial"/>
              </a:rPr>
              <a:t>Available online at </a:t>
            </a:r>
            <a:r>
              <a:rPr lang="en" sz="1800" b="0" u="sng">
                <a:solidFill>
                  <a:srgbClr val="6A0136"/>
                </a:solidFill>
                <a:latin typeface="Arial"/>
                <a:ea typeface="Arial"/>
                <a:cs typeface="Arial"/>
                <a:sym typeface="Arial"/>
                <a:hlinkClick r:id="rId3"/>
              </a:rPr>
              <a:t>bit.ly/PESBshortage</a:t>
            </a:r>
            <a:r>
              <a:rPr lang="en" sz="1800" b="0">
                <a:solidFill>
                  <a:srgbClr val="6A0136"/>
                </a:solidFill>
                <a:latin typeface="Arial"/>
                <a:ea typeface="Arial"/>
                <a:cs typeface="Arial"/>
                <a:sym typeface="Arial"/>
              </a:rPr>
              <a:t> </a:t>
            </a:r>
            <a:endParaRPr sz="1800" b="0">
              <a:solidFill>
                <a:srgbClr val="1C4587"/>
              </a:solidFill>
              <a:latin typeface="Arial"/>
              <a:ea typeface="Arial"/>
              <a:cs typeface="Arial"/>
              <a:sym typeface="Arial"/>
            </a:endParaRPr>
          </a:p>
        </p:txBody>
      </p:sp>
      <p:sp>
        <p:nvSpPr>
          <p:cNvPr id="413" name="Google Shape;413;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414" name="Google Shape;414;p73"/>
          <p:cNvSpPr/>
          <p:nvPr/>
        </p:nvSpPr>
        <p:spPr>
          <a:xfrm>
            <a:off x="4232750" y="0"/>
            <a:ext cx="4911300" cy="5143500"/>
          </a:xfrm>
          <a:prstGeom prst="parallelogram">
            <a:avLst>
              <a:gd name="adj" fmla="val 25000"/>
            </a:avLst>
          </a:prstGeom>
          <a:solidFill>
            <a:srgbClr val="FFFFFF"/>
          </a:solidFill>
          <a:ln>
            <a:noFill/>
          </a:ln>
          <a:effectLst>
            <a:outerShdw blurRad="50800" dist="38100" algn="tl"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5" name="Google Shape;415;p73"/>
          <p:cNvSpPr/>
          <p:nvPr/>
        </p:nvSpPr>
        <p:spPr>
          <a:xfrm>
            <a:off x="3331550" y="0"/>
            <a:ext cx="5633700" cy="5143500"/>
          </a:xfrm>
          <a:prstGeom prst="parallelogram">
            <a:avLst>
              <a:gd name="adj" fmla="val 24220"/>
            </a:avLst>
          </a:prstGeom>
          <a:solidFill>
            <a:srgbClr val="EEEEEE">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6" name="Google Shape;416;p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29</a:t>
            </a:fld>
            <a:endParaRPr/>
          </a:p>
        </p:txBody>
      </p:sp>
      <p:sp>
        <p:nvSpPr>
          <p:cNvPr id="422" name="Google Shape;422;p74"/>
          <p:cNvSpPr txBox="1"/>
          <p:nvPr/>
        </p:nvSpPr>
        <p:spPr>
          <a:xfrm>
            <a:off x="5854300" y="4561525"/>
            <a:ext cx="27321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A0136"/>
                </a:solidFill>
              </a:rPr>
              <a:t>Source:</a:t>
            </a:r>
            <a:r>
              <a:rPr lang="en">
                <a:solidFill>
                  <a:srgbClr val="6A0136"/>
                </a:solidFill>
              </a:rPr>
              <a:t> eCertification. Includes limited certificates of all types.</a:t>
            </a:r>
            <a:endParaRPr>
              <a:solidFill>
                <a:srgbClr val="6A0136"/>
              </a:solidFill>
            </a:endParaRPr>
          </a:p>
        </p:txBody>
      </p:sp>
      <p:pic>
        <p:nvPicPr>
          <p:cNvPr id="423" name="Google Shape;423;p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88100" y="0"/>
            <a:ext cx="4136417" cy="4995675"/>
          </a:xfrm>
          <a:prstGeom prst="rect">
            <a:avLst/>
          </a:prstGeom>
          <a:noFill/>
          <a:ln>
            <a:noFill/>
          </a:ln>
        </p:spPr>
      </p:pic>
      <p:sp>
        <p:nvSpPr>
          <p:cNvPr id="424" name="Google Shape;424;p74"/>
          <p:cNvSpPr/>
          <p:nvPr/>
        </p:nvSpPr>
        <p:spPr>
          <a:xfrm rot="-5709617">
            <a:off x="4653367" y="1739732"/>
            <a:ext cx="136754" cy="2631957"/>
          </a:xfrm>
          <a:prstGeom prst="upArrow">
            <a:avLst>
              <a:gd name="adj1" fmla="val 37932"/>
              <a:gd name="adj2" fmla="val 50000"/>
            </a:avLst>
          </a:prstGeom>
          <a:gradFill>
            <a:gsLst>
              <a:gs pos="0">
                <a:srgbClr val="DB0000"/>
              </a:gs>
              <a:gs pos="100000">
                <a:srgbClr val="540303"/>
              </a:gs>
            </a:gsLst>
            <a:lin ang="5400012" scaled="0"/>
          </a:gra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4"/>
          <p:cNvSpPr/>
          <p:nvPr/>
        </p:nvSpPr>
        <p:spPr>
          <a:xfrm rot="-1677058">
            <a:off x="5467853" y="790553"/>
            <a:ext cx="133130" cy="2287769"/>
          </a:xfrm>
          <a:prstGeom prst="upArrow">
            <a:avLst>
              <a:gd name="adj1" fmla="val 50000"/>
              <a:gd name="adj2" fmla="val 50000"/>
            </a:avLst>
          </a:prstGeom>
          <a:gradFill>
            <a:gsLst>
              <a:gs pos="0">
                <a:srgbClr val="DB0000"/>
              </a:gs>
              <a:gs pos="100000">
                <a:srgbClr val="540303"/>
              </a:gs>
            </a:gsLst>
            <a:lin ang="5400012" scaled="0"/>
          </a:gra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4"/>
          <p:cNvSpPr txBox="1"/>
          <p:nvPr/>
        </p:nvSpPr>
        <p:spPr>
          <a:xfrm>
            <a:off x="5817700" y="3241550"/>
            <a:ext cx="3069900" cy="12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The number of limited certificates issued has </a:t>
            </a:r>
            <a:r>
              <a:rPr lang="en" sz="1800" b="1"/>
              <a:t>tripled </a:t>
            </a:r>
            <a:r>
              <a:rPr lang="en" sz="1800"/>
              <a:t>in the past six years.</a:t>
            </a:r>
            <a:endParaRPr sz="1800"/>
          </a:p>
        </p:txBody>
      </p:sp>
      <p:sp>
        <p:nvSpPr>
          <p:cNvPr id="427" name="Google Shape;427;p74"/>
          <p:cNvSpPr txBox="1">
            <a:spLocks noGrp="1"/>
          </p:cNvSpPr>
          <p:nvPr>
            <p:ph type="title" idx="4294967295"/>
          </p:nvPr>
        </p:nvSpPr>
        <p:spPr>
          <a:xfrm>
            <a:off x="5781700" y="129125"/>
            <a:ext cx="3182100" cy="16716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sz="3000" b="1"/>
              <a:t>Number of limited certificates issued per year for the last 11 years</a:t>
            </a:r>
            <a:endParaRPr sz="3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8"/>
          <p:cNvSpPr txBox="1"/>
          <p:nvPr/>
        </p:nvSpPr>
        <p:spPr>
          <a:xfrm>
            <a:off x="1358675" y="226425"/>
            <a:ext cx="7397100" cy="5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2060"/>
                </a:solidFill>
              </a:rPr>
              <a:t>What we believe in</a:t>
            </a:r>
            <a:endParaRPr sz="3000" b="1">
              <a:solidFill>
                <a:srgbClr val="002060"/>
              </a:solidFill>
            </a:endParaRPr>
          </a:p>
        </p:txBody>
      </p:sp>
      <p:sp>
        <p:nvSpPr>
          <p:cNvPr id="210" name="Google Shape;210;p48"/>
          <p:cNvSpPr txBox="1"/>
          <p:nvPr/>
        </p:nvSpPr>
        <p:spPr>
          <a:xfrm>
            <a:off x="1358675" y="989125"/>
            <a:ext cx="7224600" cy="3989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009390"/>
              </a:buClr>
              <a:buSzPts val="2000"/>
              <a:buChar char="●"/>
            </a:pPr>
            <a:r>
              <a:rPr lang="en" sz="2000" b="1">
                <a:solidFill>
                  <a:srgbClr val="009390"/>
                </a:solidFill>
                <a:highlight>
                  <a:srgbClr val="FFFFFF"/>
                </a:highlight>
              </a:rPr>
              <a:t>We believe in high standards.</a:t>
            </a:r>
            <a:endParaRPr sz="2000" b="1">
              <a:solidFill>
                <a:srgbClr val="009390"/>
              </a:solidFill>
              <a:highlight>
                <a:srgbClr val="FFFFFF"/>
              </a:highlight>
            </a:endParaRPr>
          </a:p>
          <a:p>
            <a:pPr marL="914400" lvl="1" indent="-355600" algn="l" rtl="0">
              <a:spcBef>
                <a:spcPts val="0"/>
              </a:spcBef>
              <a:spcAft>
                <a:spcPts val="0"/>
              </a:spcAft>
              <a:buClr>
                <a:srgbClr val="009390"/>
              </a:buClr>
              <a:buSzPts val="2000"/>
              <a:buChar char="○"/>
            </a:pPr>
            <a:r>
              <a:rPr lang="en" sz="2000">
                <a:highlight>
                  <a:srgbClr val="FFFFFF"/>
                </a:highlight>
              </a:rPr>
              <a:t>High standards for all educators are essential to student success and achievement. To support our students, we must support our educators.</a:t>
            </a:r>
            <a:endParaRPr sz="2000">
              <a:highlight>
                <a:srgbClr val="FFFFFF"/>
              </a:highlight>
            </a:endParaRPr>
          </a:p>
          <a:p>
            <a:pPr marL="0" lvl="0" indent="0" algn="l" rtl="0">
              <a:spcBef>
                <a:spcPts val="0"/>
              </a:spcBef>
              <a:spcAft>
                <a:spcPts val="0"/>
              </a:spcAft>
              <a:buNone/>
            </a:pPr>
            <a:endParaRPr sz="2000">
              <a:highlight>
                <a:srgbClr val="FFFFFF"/>
              </a:highlight>
            </a:endParaRPr>
          </a:p>
          <a:p>
            <a:pPr marL="457200" lvl="0" indent="-355600" algn="l" rtl="0">
              <a:spcBef>
                <a:spcPts val="0"/>
              </a:spcBef>
              <a:spcAft>
                <a:spcPts val="0"/>
              </a:spcAft>
              <a:buClr>
                <a:srgbClr val="009390"/>
              </a:buClr>
              <a:buSzPts val="2000"/>
              <a:buChar char="●"/>
            </a:pPr>
            <a:r>
              <a:rPr lang="en" sz="2000" b="1">
                <a:solidFill>
                  <a:srgbClr val="009390"/>
                </a:solidFill>
                <a:highlight>
                  <a:srgbClr val="FFFFFF"/>
                </a:highlight>
              </a:rPr>
              <a:t>We believe in a diverse workforce.</a:t>
            </a:r>
            <a:endParaRPr sz="2000" b="1">
              <a:solidFill>
                <a:srgbClr val="009390"/>
              </a:solidFill>
              <a:highlight>
                <a:srgbClr val="FFFFFF"/>
              </a:highlight>
            </a:endParaRPr>
          </a:p>
          <a:p>
            <a:pPr marL="914400" lvl="1" indent="-355600" algn="l" rtl="0">
              <a:spcBef>
                <a:spcPts val="0"/>
              </a:spcBef>
              <a:spcAft>
                <a:spcPts val="0"/>
              </a:spcAft>
              <a:buSzPts val="2000"/>
              <a:buChar char="○"/>
            </a:pPr>
            <a:r>
              <a:rPr lang="en" sz="2000">
                <a:highlight>
                  <a:srgbClr val="FFFFFF"/>
                </a:highlight>
              </a:rPr>
              <a:t>Diverse students and educators are a tremendous asset to our state and workforce. We are committed to lifting up those assets and addressing inequities, disparities, and barriers within the overall educator preparation system.</a:t>
            </a:r>
            <a:endParaRPr sz="2000">
              <a:highlight>
                <a:srgbClr val="FFFFFF"/>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5"/>
          <p:cNvSpPr txBox="1"/>
          <p:nvPr/>
        </p:nvSpPr>
        <p:spPr>
          <a:xfrm>
            <a:off x="1263000" y="40725"/>
            <a:ext cx="74718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16387B"/>
                </a:solidFill>
                <a:latin typeface="Calibri"/>
                <a:ea typeface="Calibri"/>
                <a:cs typeface="Calibri"/>
                <a:sym typeface="Calibri"/>
              </a:rPr>
              <a:t>Areas on limited certificates issued in 2017-18</a:t>
            </a:r>
            <a:endParaRPr sz="3000" b="1">
              <a:solidFill>
                <a:srgbClr val="16387B"/>
              </a:solidFill>
              <a:latin typeface="Calibri"/>
              <a:ea typeface="Calibri"/>
              <a:cs typeface="Calibri"/>
              <a:sym typeface="Calibri"/>
            </a:endParaRPr>
          </a:p>
        </p:txBody>
      </p:sp>
      <p:grpSp>
        <p:nvGrpSpPr>
          <p:cNvPr id="433" name="Google Shape;433;p75"/>
          <p:cNvGrpSpPr/>
          <p:nvPr/>
        </p:nvGrpSpPr>
        <p:grpSpPr>
          <a:xfrm>
            <a:off x="1226375" y="729625"/>
            <a:ext cx="7380400" cy="3933600"/>
            <a:chOff x="1226375" y="729625"/>
            <a:chExt cx="7380400" cy="3933600"/>
          </a:xfrm>
        </p:grpSpPr>
        <p:sp>
          <p:nvSpPr>
            <p:cNvPr id="434" name="Google Shape;434;p75"/>
            <p:cNvSpPr txBox="1"/>
            <p:nvPr/>
          </p:nvSpPr>
          <p:spPr>
            <a:xfrm>
              <a:off x="1226375" y="729625"/>
              <a:ext cx="4229400" cy="393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t>Area</a:t>
              </a:r>
              <a:endParaRPr sz="1800" b="1"/>
            </a:p>
            <a:p>
              <a:pPr marL="0" lvl="0" indent="0" algn="r" rtl="0">
                <a:spcBef>
                  <a:spcPts val="0"/>
                </a:spcBef>
                <a:spcAft>
                  <a:spcPts val="0"/>
                </a:spcAft>
                <a:buNone/>
              </a:pPr>
              <a:r>
                <a:rPr lang="en" sz="1700"/>
                <a:t>Career Technical Education (CTE)</a:t>
              </a:r>
              <a:endParaRPr sz="1700"/>
            </a:p>
            <a:p>
              <a:pPr marL="0" lvl="0" indent="0" algn="r" rtl="0">
                <a:spcBef>
                  <a:spcPts val="0"/>
                </a:spcBef>
                <a:spcAft>
                  <a:spcPts val="0"/>
                </a:spcAft>
                <a:buNone/>
              </a:pPr>
              <a:r>
                <a:rPr lang="en" sz="1700"/>
                <a:t>Elementary Education </a:t>
              </a:r>
              <a:endParaRPr sz="1700"/>
            </a:p>
            <a:p>
              <a:pPr marL="0" lvl="0" indent="0" algn="r" rtl="0">
                <a:spcBef>
                  <a:spcPts val="0"/>
                </a:spcBef>
                <a:spcAft>
                  <a:spcPts val="0"/>
                </a:spcAft>
                <a:buNone/>
              </a:pPr>
              <a:r>
                <a:rPr lang="en" sz="1700"/>
                <a:t>Special Education </a:t>
              </a:r>
              <a:endParaRPr sz="1700"/>
            </a:p>
            <a:p>
              <a:pPr marL="0" lvl="0" indent="0" algn="r" rtl="0">
                <a:spcBef>
                  <a:spcPts val="0"/>
                </a:spcBef>
                <a:spcAft>
                  <a:spcPts val="0"/>
                </a:spcAft>
                <a:buNone/>
              </a:pPr>
              <a:r>
                <a:rPr lang="en" sz="1700"/>
                <a:t>Mathematics </a:t>
              </a:r>
              <a:endParaRPr sz="1700"/>
            </a:p>
            <a:p>
              <a:pPr marL="0" lvl="0" indent="0" algn="r" rtl="0">
                <a:spcBef>
                  <a:spcPts val="0"/>
                </a:spcBef>
                <a:spcAft>
                  <a:spcPts val="0"/>
                </a:spcAft>
                <a:buNone/>
              </a:pPr>
              <a:r>
                <a:rPr lang="en" sz="1700"/>
                <a:t>Science</a:t>
              </a:r>
              <a:endParaRPr sz="1700"/>
            </a:p>
            <a:p>
              <a:pPr marL="0" lvl="0" indent="0" algn="r" rtl="0">
                <a:spcBef>
                  <a:spcPts val="0"/>
                </a:spcBef>
                <a:spcAft>
                  <a:spcPts val="0"/>
                </a:spcAft>
                <a:buNone/>
              </a:pPr>
              <a:r>
                <a:rPr lang="en" sz="1700"/>
                <a:t>English Language Learner </a:t>
              </a:r>
              <a:endParaRPr sz="1700"/>
            </a:p>
            <a:p>
              <a:pPr marL="0" lvl="0" indent="0" algn="r" rtl="0">
                <a:spcBef>
                  <a:spcPts val="0"/>
                </a:spcBef>
                <a:spcAft>
                  <a:spcPts val="0"/>
                </a:spcAft>
                <a:buNone/>
              </a:pPr>
              <a:r>
                <a:rPr lang="en" sz="1700"/>
                <a:t>Speech Lang Pathologist or Audiologist </a:t>
              </a:r>
              <a:endParaRPr sz="1700"/>
            </a:p>
            <a:p>
              <a:pPr marL="0" lvl="0" indent="0" algn="r" rtl="0">
                <a:spcBef>
                  <a:spcPts val="0"/>
                </a:spcBef>
                <a:spcAft>
                  <a:spcPts val="0"/>
                </a:spcAft>
                <a:buNone/>
              </a:pPr>
              <a:r>
                <a:rPr lang="en" sz="1700"/>
                <a:t>English Language Arts </a:t>
              </a:r>
              <a:endParaRPr sz="1700"/>
            </a:p>
            <a:p>
              <a:pPr marL="0" lvl="0" indent="0" algn="r" rtl="0">
                <a:spcBef>
                  <a:spcPts val="0"/>
                </a:spcBef>
                <a:spcAft>
                  <a:spcPts val="0"/>
                </a:spcAft>
                <a:buNone/>
              </a:pPr>
              <a:r>
                <a:rPr lang="en" sz="1700"/>
                <a:t>Spanish</a:t>
              </a:r>
              <a:endParaRPr sz="1700"/>
            </a:p>
            <a:p>
              <a:pPr marL="0" lvl="0" indent="0" algn="r" rtl="0">
                <a:spcBef>
                  <a:spcPts val="0"/>
                </a:spcBef>
                <a:spcAft>
                  <a:spcPts val="0"/>
                </a:spcAft>
                <a:buNone/>
              </a:pPr>
              <a:r>
                <a:rPr lang="en" sz="1800">
                  <a:solidFill>
                    <a:schemeClr val="dk1"/>
                  </a:solidFill>
                </a:rPr>
                <a:t>School Nurse</a:t>
              </a:r>
              <a:endParaRPr sz="1800">
                <a:solidFill>
                  <a:schemeClr val="dk1"/>
                </a:solidFill>
              </a:endParaRPr>
            </a:p>
            <a:p>
              <a:pPr marL="0" lvl="0" indent="0" algn="r" rtl="0">
                <a:spcBef>
                  <a:spcPts val="0"/>
                </a:spcBef>
                <a:spcAft>
                  <a:spcPts val="0"/>
                </a:spcAft>
                <a:buNone/>
              </a:pPr>
              <a:r>
                <a:rPr lang="en" sz="1800"/>
                <a:t>Health/Fitness</a:t>
              </a:r>
              <a:endParaRPr sz="1800"/>
            </a:p>
            <a:p>
              <a:pPr marL="0" lvl="0" indent="0" algn="r" rtl="0">
                <a:spcBef>
                  <a:spcPts val="0"/>
                </a:spcBef>
                <a:spcAft>
                  <a:spcPts val="0"/>
                </a:spcAft>
                <a:buNone/>
              </a:pPr>
              <a:r>
                <a:rPr lang="en" sz="1800">
                  <a:solidFill>
                    <a:schemeClr val="dk1"/>
                  </a:solidFill>
                </a:rPr>
                <a:t>School Psychologist</a:t>
              </a:r>
              <a:endParaRPr sz="1800">
                <a:solidFill>
                  <a:schemeClr val="dk1"/>
                </a:solidFill>
              </a:endParaRPr>
            </a:p>
            <a:p>
              <a:pPr marL="0" lvl="0" indent="0" algn="r" rtl="0">
                <a:spcBef>
                  <a:spcPts val="0"/>
                </a:spcBef>
                <a:spcAft>
                  <a:spcPts val="0"/>
                </a:spcAft>
                <a:buNone/>
              </a:pPr>
              <a:r>
                <a:rPr lang="en" sz="1800"/>
                <a:t>School Counselor</a:t>
              </a:r>
              <a:endParaRPr sz="1800"/>
            </a:p>
            <a:p>
              <a:pPr marL="0" lvl="0" indent="0" algn="r" rtl="0">
                <a:spcBef>
                  <a:spcPts val="0"/>
                </a:spcBef>
                <a:spcAft>
                  <a:spcPts val="0"/>
                </a:spcAft>
                <a:buNone/>
              </a:pPr>
              <a:endParaRPr sz="1800"/>
            </a:p>
            <a:p>
              <a:pPr marL="0" lvl="0" indent="0" algn="r" rtl="0">
                <a:spcBef>
                  <a:spcPts val="0"/>
                </a:spcBef>
                <a:spcAft>
                  <a:spcPts val="0"/>
                </a:spcAft>
                <a:buNone/>
              </a:pPr>
              <a:endParaRPr sz="1800"/>
            </a:p>
          </p:txBody>
        </p:sp>
        <p:pic>
          <p:nvPicPr>
            <p:cNvPr id="435" name="Google Shape;435;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79450" y="1048600"/>
              <a:ext cx="3227325" cy="2368550"/>
            </a:xfrm>
            <a:prstGeom prst="rect">
              <a:avLst/>
            </a:prstGeom>
            <a:noFill/>
            <a:ln>
              <a:noFill/>
            </a:ln>
          </p:spPr>
        </p:pic>
        <p:pic>
          <p:nvPicPr>
            <p:cNvPr id="436" name="Google Shape;436;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
              <a:off x="5423525" y="3448825"/>
              <a:ext cx="201200" cy="1010550"/>
            </a:xfrm>
            <a:prstGeom prst="rect">
              <a:avLst/>
            </a:prstGeom>
            <a:noFill/>
            <a:ln>
              <a:noFill/>
            </a:ln>
          </p:spPr>
        </p:pic>
        <p:sp>
          <p:nvSpPr>
            <p:cNvPr id="437" name="Google Shape;437;p75"/>
            <p:cNvSpPr/>
            <p:nvPr/>
          </p:nvSpPr>
          <p:spPr>
            <a:xfrm>
              <a:off x="5551475" y="3970175"/>
              <a:ext cx="201300" cy="4893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5"/>
            <p:cNvSpPr txBox="1"/>
            <p:nvPr/>
          </p:nvSpPr>
          <p:spPr>
            <a:xfrm>
              <a:off x="5607150" y="3449388"/>
              <a:ext cx="548700" cy="9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434343"/>
                  </a:solidFill>
                </a:rPr>
                <a:t>65</a:t>
              </a:r>
              <a:endParaRPr>
                <a:solidFill>
                  <a:srgbClr val="434343"/>
                </a:solidFill>
              </a:endParaRPr>
            </a:p>
            <a:p>
              <a:pPr marL="0" lvl="0" indent="0" algn="l" rtl="0">
                <a:spcBef>
                  <a:spcPts val="0"/>
                </a:spcBef>
                <a:spcAft>
                  <a:spcPts val="0"/>
                </a:spcAft>
                <a:buNone/>
              </a:pPr>
              <a:r>
                <a:rPr lang="en">
                  <a:solidFill>
                    <a:srgbClr val="434343"/>
                  </a:solidFill>
                </a:rPr>
                <a:t>57</a:t>
              </a:r>
              <a:endParaRPr>
                <a:solidFill>
                  <a:srgbClr val="434343"/>
                </a:solidFill>
              </a:endParaRPr>
            </a:p>
            <a:p>
              <a:pPr marL="0" lvl="0" indent="0" algn="l" rtl="0">
                <a:spcBef>
                  <a:spcPts val="0"/>
                </a:spcBef>
                <a:spcAft>
                  <a:spcPts val="0"/>
                </a:spcAft>
                <a:buClr>
                  <a:schemeClr val="dk1"/>
                </a:buClr>
                <a:buSzPts val="1100"/>
                <a:buFont typeface="Arial"/>
                <a:buNone/>
              </a:pPr>
              <a:r>
                <a:rPr lang="en">
                  <a:solidFill>
                    <a:srgbClr val="434343"/>
                  </a:solidFill>
                </a:rPr>
                <a:t>33</a:t>
              </a:r>
              <a:endParaRPr>
                <a:solidFill>
                  <a:srgbClr val="434343"/>
                </a:solidFill>
              </a:endParaRPr>
            </a:p>
            <a:p>
              <a:pPr marL="0" lvl="0" indent="0" algn="l" rtl="0">
                <a:spcBef>
                  <a:spcPts val="0"/>
                </a:spcBef>
                <a:spcAft>
                  <a:spcPts val="0"/>
                </a:spcAft>
                <a:buNone/>
              </a:pPr>
              <a:r>
                <a:rPr lang="en">
                  <a:solidFill>
                    <a:srgbClr val="434343"/>
                  </a:solidFill>
                </a:rPr>
                <a:t>29</a:t>
              </a:r>
              <a:endParaRPr>
                <a:solidFill>
                  <a:srgbClr val="434343"/>
                </a:solidFill>
              </a:endParaRPr>
            </a:p>
          </p:txBody>
        </p:sp>
      </p:grpSp>
      <p:sp>
        <p:nvSpPr>
          <p:cNvPr id="439" name="Google Shape;439;p75"/>
          <p:cNvSpPr txBox="1"/>
          <p:nvPr/>
        </p:nvSpPr>
        <p:spPr>
          <a:xfrm>
            <a:off x="6133350" y="4455475"/>
            <a:ext cx="2667900" cy="54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6A0136"/>
                </a:solidFill>
              </a:rPr>
              <a:t>Graph not to scale.</a:t>
            </a:r>
            <a:endParaRPr>
              <a:solidFill>
                <a:srgbClr val="6A0136"/>
              </a:solidFill>
            </a:endParaRPr>
          </a:p>
          <a:p>
            <a:pPr marL="0" lvl="0" indent="0" algn="r" rtl="0">
              <a:spcBef>
                <a:spcPts val="0"/>
              </a:spcBef>
              <a:spcAft>
                <a:spcPts val="0"/>
              </a:spcAft>
              <a:buNone/>
            </a:pPr>
            <a:r>
              <a:rPr lang="en" b="1">
                <a:solidFill>
                  <a:srgbClr val="6A0136"/>
                </a:solidFill>
              </a:rPr>
              <a:t>Source: </a:t>
            </a:r>
            <a:r>
              <a:rPr lang="en">
                <a:solidFill>
                  <a:srgbClr val="6A0136"/>
                </a:solidFill>
              </a:rPr>
              <a:t>eCert.</a:t>
            </a:r>
            <a:endParaRPr>
              <a:solidFill>
                <a:srgbClr val="6A0136"/>
              </a:solidFill>
            </a:endParaRPr>
          </a:p>
        </p:txBody>
      </p:sp>
      <p:sp>
        <p:nvSpPr>
          <p:cNvPr id="440" name="Google Shape;440;p75"/>
          <p:cNvSpPr txBox="1"/>
          <p:nvPr/>
        </p:nvSpPr>
        <p:spPr>
          <a:xfrm>
            <a:off x="1307550" y="4499125"/>
            <a:ext cx="4749600" cy="41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Federal shortage report</a:t>
            </a:r>
            <a:endParaRPr sz="2400"/>
          </a:p>
        </p:txBody>
      </p:sp>
      <p:sp>
        <p:nvSpPr>
          <p:cNvPr id="441" name="Google Shape;441;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31</a:t>
            </a:fld>
            <a:endParaRPr/>
          </a:p>
        </p:txBody>
      </p:sp>
      <p:sp>
        <p:nvSpPr>
          <p:cNvPr id="447" name="Google Shape;447;p76"/>
          <p:cNvSpPr txBox="1"/>
          <p:nvPr/>
        </p:nvSpPr>
        <p:spPr>
          <a:xfrm>
            <a:off x="1245375" y="-63325"/>
            <a:ext cx="7898700" cy="1359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3000" b="1">
                <a:solidFill>
                  <a:srgbClr val="16387B"/>
                </a:solidFill>
                <a:latin typeface="Calibri"/>
                <a:ea typeface="Calibri"/>
                <a:cs typeface="Calibri"/>
                <a:sym typeface="Calibri"/>
              </a:rPr>
              <a:t>Three year persistence of new educators of color and new white educators</a:t>
            </a:r>
            <a:endParaRPr sz="2200" b="1">
              <a:solidFill>
                <a:srgbClr val="16387B"/>
              </a:solidFill>
              <a:latin typeface="Calibri"/>
              <a:ea typeface="Calibri"/>
              <a:cs typeface="Calibri"/>
              <a:sym typeface="Calibri"/>
            </a:endParaRPr>
          </a:p>
          <a:p>
            <a:pPr marL="457200" marR="0" lvl="0" indent="-317500" algn="l" rtl="0">
              <a:lnSpc>
                <a:spcPct val="100000"/>
              </a:lnSpc>
              <a:spcBef>
                <a:spcPts val="0"/>
              </a:spcBef>
              <a:spcAft>
                <a:spcPts val="0"/>
              </a:spcAft>
              <a:buClr>
                <a:srgbClr val="16387B"/>
              </a:buClr>
              <a:buSzPts val="1400"/>
              <a:buFont typeface="Calibri"/>
              <a:buChar char="●"/>
            </a:pPr>
            <a:r>
              <a:rPr lang="en" sz="2100" b="1">
                <a:solidFill>
                  <a:srgbClr val="16387B"/>
                </a:solidFill>
                <a:latin typeface="Calibri"/>
                <a:ea typeface="Calibri"/>
                <a:cs typeface="Calibri"/>
                <a:sym typeface="Calibri"/>
              </a:rPr>
              <a:t>What percentage of educators are employed three years later?</a:t>
            </a:r>
            <a:r>
              <a:rPr lang="en" b="1">
                <a:solidFill>
                  <a:srgbClr val="16387B"/>
                </a:solidFill>
                <a:latin typeface="Calibri"/>
                <a:ea typeface="Calibri"/>
                <a:cs typeface="Calibri"/>
                <a:sym typeface="Calibri"/>
              </a:rPr>
              <a:t> </a:t>
            </a:r>
            <a:endParaRPr b="1">
              <a:solidFill>
                <a:srgbClr val="16387B"/>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3000" b="1">
              <a:solidFill>
                <a:srgbClr val="16387B"/>
              </a:solidFill>
              <a:latin typeface="Calibri"/>
              <a:ea typeface="Calibri"/>
              <a:cs typeface="Calibri"/>
              <a:sym typeface="Calibri"/>
            </a:endParaRPr>
          </a:p>
        </p:txBody>
      </p:sp>
      <p:grpSp>
        <p:nvGrpSpPr>
          <p:cNvPr id="448" name="Google Shape;448;p76"/>
          <p:cNvGrpSpPr/>
          <p:nvPr/>
        </p:nvGrpSpPr>
        <p:grpSpPr>
          <a:xfrm>
            <a:off x="1342197" y="1348635"/>
            <a:ext cx="6459602" cy="3642454"/>
            <a:chOff x="1218950" y="785625"/>
            <a:chExt cx="7848849" cy="4303974"/>
          </a:xfrm>
        </p:grpSpPr>
        <p:pic>
          <p:nvPicPr>
            <p:cNvPr id="449" name="Google Shape;449;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831799"/>
              <a:ext cx="7848599" cy="4257801"/>
            </a:xfrm>
            <a:prstGeom prst="rect">
              <a:avLst/>
            </a:prstGeom>
            <a:noFill/>
            <a:ln>
              <a:noFill/>
            </a:ln>
          </p:spPr>
        </p:pic>
        <p:sp>
          <p:nvSpPr>
            <p:cNvPr id="450" name="Google Shape;450;p76"/>
            <p:cNvSpPr/>
            <p:nvPr/>
          </p:nvSpPr>
          <p:spPr>
            <a:xfrm>
              <a:off x="1218950" y="785625"/>
              <a:ext cx="2114700" cy="572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76"/>
          <p:cNvSpPr txBox="1"/>
          <p:nvPr/>
        </p:nvSpPr>
        <p:spPr>
          <a:xfrm>
            <a:off x="7801800" y="3750400"/>
            <a:ext cx="15237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A0136"/>
                </a:solidFill>
              </a:rPr>
              <a:t>Source: </a:t>
            </a:r>
            <a:r>
              <a:rPr lang="en">
                <a:solidFill>
                  <a:srgbClr val="6A0136"/>
                </a:solidFill>
              </a:rPr>
              <a:t>S275</a:t>
            </a:r>
            <a:endParaRPr>
              <a:solidFill>
                <a:srgbClr val="6A013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7"/>
          <p:cNvSpPr txBox="1"/>
          <p:nvPr/>
        </p:nvSpPr>
        <p:spPr>
          <a:xfrm>
            <a:off x="1358675" y="226425"/>
            <a:ext cx="7397100" cy="5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2060"/>
                </a:solidFill>
              </a:rPr>
              <a:t>The challenge</a:t>
            </a:r>
            <a:endParaRPr sz="3000" b="1">
              <a:solidFill>
                <a:srgbClr val="002060"/>
              </a:solidFill>
            </a:endParaRPr>
          </a:p>
        </p:txBody>
      </p:sp>
      <p:sp>
        <p:nvSpPr>
          <p:cNvPr id="457" name="Google Shape;457;p77"/>
          <p:cNvSpPr txBox="1"/>
          <p:nvPr/>
        </p:nvSpPr>
        <p:spPr>
          <a:xfrm>
            <a:off x="1461125" y="782625"/>
            <a:ext cx="7192200" cy="100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B786E"/>
                </a:solidFill>
                <a:highlight>
                  <a:srgbClr val="FFFFFF"/>
                </a:highlight>
                <a:latin typeface="Roboto"/>
                <a:ea typeface="Roboto"/>
                <a:cs typeface="Roboto"/>
                <a:sym typeface="Roboto"/>
              </a:rPr>
              <a:t>45% of our students identify as students of color, while only 11% of teachers identify as educators of color</a:t>
            </a:r>
            <a:r>
              <a:rPr lang="en">
                <a:solidFill>
                  <a:srgbClr val="333333"/>
                </a:solidFill>
                <a:highlight>
                  <a:srgbClr val="FFFFFF"/>
                </a:highlight>
                <a:latin typeface="Roboto"/>
                <a:ea typeface="Roboto"/>
                <a:cs typeface="Roboto"/>
                <a:sym typeface="Roboto"/>
              </a:rPr>
              <a:t> </a:t>
            </a:r>
            <a:r>
              <a:rPr lang="en" sz="1000">
                <a:solidFill>
                  <a:srgbClr val="333333"/>
                </a:solidFill>
                <a:highlight>
                  <a:srgbClr val="FFFFFF"/>
                </a:highlight>
                <a:latin typeface="Roboto"/>
                <a:ea typeface="Roboto"/>
                <a:cs typeface="Roboto"/>
                <a:sym typeface="Roboto"/>
              </a:rPr>
              <a:t>(Source: S275).</a:t>
            </a:r>
            <a:endParaRPr sz="1000">
              <a:solidFill>
                <a:srgbClr val="333333"/>
              </a:solidFill>
            </a:endParaRPr>
          </a:p>
        </p:txBody>
      </p:sp>
      <p:pic>
        <p:nvPicPr>
          <p:cNvPr id="458" name="Google Shape;458;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3675" y="1588475"/>
            <a:ext cx="7514649" cy="31036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8"/>
          <p:cNvSpPr txBox="1"/>
          <p:nvPr/>
        </p:nvSpPr>
        <p:spPr>
          <a:xfrm>
            <a:off x="1358675" y="74025"/>
            <a:ext cx="7397100" cy="5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2060"/>
                </a:solidFill>
              </a:rPr>
              <a:t>Using an equity lens</a:t>
            </a:r>
            <a:endParaRPr sz="3000" b="1">
              <a:solidFill>
                <a:srgbClr val="002060"/>
              </a:solidFill>
            </a:endParaRPr>
          </a:p>
        </p:txBody>
      </p:sp>
      <p:sp>
        <p:nvSpPr>
          <p:cNvPr id="464" name="Google Shape;464;p78"/>
          <p:cNvSpPr txBox="1"/>
          <p:nvPr/>
        </p:nvSpPr>
        <p:spPr>
          <a:xfrm>
            <a:off x="1358675" y="836725"/>
            <a:ext cx="7592400" cy="398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300">
                <a:solidFill>
                  <a:srgbClr val="333333"/>
                </a:solidFill>
              </a:rPr>
              <a:t>PESB has prioritized investing in and creating a range of initiatives to close the teacher-student diversity gap. These efforts include:</a:t>
            </a:r>
            <a:endParaRPr sz="2300">
              <a:solidFill>
                <a:srgbClr val="333333"/>
              </a:solidFill>
            </a:endParaRPr>
          </a:p>
          <a:p>
            <a:pPr marL="838200" lvl="0" indent="-374650" algn="l" rtl="0">
              <a:lnSpc>
                <a:spcPct val="115000"/>
              </a:lnSpc>
              <a:spcBef>
                <a:spcPts val="900"/>
              </a:spcBef>
              <a:spcAft>
                <a:spcPts val="0"/>
              </a:spcAft>
              <a:buClr>
                <a:srgbClr val="333333"/>
              </a:buClr>
              <a:buSzPts val="2300"/>
              <a:buFont typeface="Arial"/>
              <a:buChar char="●"/>
            </a:pPr>
            <a:r>
              <a:rPr lang="en" sz="2300">
                <a:solidFill>
                  <a:srgbClr val="333333"/>
                </a:solidFill>
              </a:rPr>
              <a:t>creating more accessible, community-orientated educator pathways</a:t>
            </a:r>
            <a:endParaRPr sz="2300">
              <a:solidFill>
                <a:srgbClr val="333333"/>
              </a:solidFill>
            </a:endParaRPr>
          </a:p>
          <a:p>
            <a:pPr marL="838200" lvl="0" indent="-374650" algn="l" rtl="0">
              <a:lnSpc>
                <a:spcPct val="115000"/>
              </a:lnSpc>
              <a:spcBef>
                <a:spcPts val="1000"/>
              </a:spcBef>
              <a:spcAft>
                <a:spcPts val="0"/>
              </a:spcAft>
              <a:buClr>
                <a:srgbClr val="333333"/>
              </a:buClr>
              <a:buSzPts val="2300"/>
              <a:buFont typeface="Arial"/>
              <a:buChar char="●"/>
            </a:pPr>
            <a:r>
              <a:rPr lang="en" sz="2300">
                <a:solidFill>
                  <a:srgbClr val="333333"/>
                </a:solidFill>
              </a:rPr>
              <a:t>expanding access points into the teaching profession</a:t>
            </a:r>
            <a:endParaRPr sz="2300">
              <a:solidFill>
                <a:srgbClr val="333333"/>
              </a:solidFill>
            </a:endParaRPr>
          </a:p>
          <a:p>
            <a:pPr marL="838200" lvl="0" indent="-374650" algn="l" rtl="0">
              <a:lnSpc>
                <a:spcPct val="115000"/>
              </a:lnSpc>
              <a:spcBef>
                <a:spcPts val="1000"/>
              </a:spcBef>
              <a:spcAft>
                <a:spcPts val="0"/>
              </a:spcAft>
              <a:buClr>
                <a:srgbClr val="333333"/>
              </a:buClr>
              <a:buSzPts val="2300"/>
              <a:buFont typeface="Arial"/>
              <a:buChar char="●"/>
            </a:pPr>
            <a:r>
              <a:rPr lang="en" sz="2300" b="1">
                <a:solidFill>
                  <a:srgbClr val="1B786E"/>
                </a:solidFill>
              </a:rPr>
              <a:t>critically examining barriers</a:t>
            </a:r>
            <a:r>
              <a:rPr lang="en" sz="2300">
                <a:solidFill>
                  <a:srgbClr val="333333"/>
                </a:solidFill>
              </a:rPr>
              <a:t> that candidates may face on their journey to becoming a teacher</a:t>
            </a:r>
            <a:endParaRPr sz="2300" b="1">
              <a:solidFill>
                <a:srgbClr val="009390"/>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9"/>
          <p:cNvSpPr txBox="1">
            <a:spLocks noGrp="1"/>
          </p:cNvSpPr>
          <p:nvPr>
            <p:ph type="title"/>
          </p:nvPr>
        </p:nvSpPr>
        <p:spPr>
          <a:xfrm>
            <a:off x="1192850" y="294675"/>
            <a:ext cx="7315800" cy="131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Explore district level local </a:t>
            </a:r>
            <a:endParaRPr sz="3000" b="1"/>
          </a:p>
          <a:p>
            <a:pPr marL="0" lvl="0" indent="0" algn="l" rtl="0">
              <a:spcBef>
                <a:spcPts val="0"/>
              </a:spcBef>
              <a:spcAft>
                <a:spcPts val="0"/>
              </a:spcAft>
              <a:buNone/>
            </a:pPr>
            <a:r>
              <a:rPr lang="en" sz="3000" b="1"/>
              <a:t>workforce data at PESB</a:t>
            </a:r>
            <a:endParaRPr sz="3000" b="1"/>
          </a:p>
        </p:txBody>
      </p:sp>
      <p:sp>
        <p:nvSpPr>
          <p:cNvPr id="470" name="Google Shape;470;p79"/>
          <p:cNvSpPr txBox="1">
            <a:spLocks noGrp="1"/>
          </p:cNvSpPr>
          <p:nvPr>
            <p:ph type="body" idx="1"/>
          </p:nvPr>
        </p:nvSpPr>
        <p:spPr>
          <a:xfrm>
            <a:off x="1269050" y="1345800"/>
            <a:ext cx="7828200" cy="3537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Interactive displays of </a:t>
            </a:r>
            <a:r>
              <a:rPr lang="en" sz="2400" b="1"/>
              <a:t>local data </a:t>
            </a:r>
            <a:r>
              <a:rPr lang="en" sz="2400"/>
              <a:t>available on our PESB website: </a:t>
            </a:r>
            <a:r>
              <a:rPr lang="en" sz="2400" u="sng">
                <a:solidFill>
                  <a:schemeClr val="hlink"/>
                </a:solidFill>
                <a:hlinkClick r:id="rId3"/>
              </a:rPr>
              <a:t>https://www.pesb.wa.gov/district-info</a:t>
            </a:r>
            <a:r>
              <a:rPr lang="en" sz="2400"/>
              <a:t> </a:t>
            </a:r>
            <a:endParaRPr sz="2400"/>
          </a:p>
          <a:p>
            <a:pPr marL="457200" lvl="0" indent="-381000" algn="l" rtl="0">
              <a:spcBef>
                <a:spcPts val="1000"/>
              </a:spcBef>
              <a:spcAft>
                <a:spcPts val="0"/>
              </a:spcAft>
              <a:buSzPts val="2400"/>
              <a:buChar char="●"/>
            </a:pPr>
            <a:r>
              <a:rPr lang="en" sz="2400"/>
              <a:t>District level data on:</a:t>
            </a:r>
            <a:endParaRPr sz="2400"/>
          </a:p>
          <a:p>
            <a:pPr marL="914400" lvl="1" indent="-381000" algn="l" rtl="0">
              <a:spcBef>
                <a:spcPts val="0"/>
              </a:spcBef>
              <a:spcAft>
                <a:spcPts val="0"/>
              </a:spcAft>
              <a:buSzPts val="2400"/>
              <a:buChar char="○"/>
            </a:pPr>
            <a:r>
              <a:rPr lang="en" sz="2400"/>
              <a:t>Use of limited certificates </a:t>
            </a:r>
            <a:endParaRPr sz="2400"/>
          </a:p>
          <a:p>
            <a:pPr marL="914400" lvl="1" indent="-381000" algn="l" rtl="0">
              <a:spcBef>
                <a:spcPts val="0"/>
              </a:spcBef>
              <a:spcAft>
                <a:spcPts val="0"/>
              </a:spcAft>
              <a:buSzPts val="2400"/>
              <a:buChar char="○"/>
            </a:pPr>
            <a:r>
              <a:rPr lang="en" sz="2400"/>
              <a:t>Educator persistence</a:t>
            </a:r>
            <a:endParaRPr sz="2400"/>
          </a:p>
          <a:p>
            <a:pPr marL="914400" lvl="1" indent="-381000" algn="l" rtl="0">
              <a:spcBef>
                <a:spcPts val="0"/>
              </a:spcBef>
              <a:spcAft>
                <a:spcPts val="0"/>
              </a:spcAft>
              <a:buSzPts val="2400"/>
              <a:buChar char="○"/>
            </a:pPr>
            <a:r>
              <a:rPr lang="en" sz="2400"/>
              <a:t>Out-of-endorsement </a:t>
            </a:r>
            <a:br>
              <a:rPr lang="en" sz="2400"/>
            </a:br>
            <a:r>
              <a:rPr lang="en" sz="2400"/>
              <a:t>assignment</a:t>
            </a:r>
            <a:endParaRPr sz="2400"/>
          </a:p>
          <a:p>
            <a:pPr marL="914400" lvl="1" indent="-381000" algn="l" rtl="0">
              <a:spcBef>
                <a:spcPts val="0"/>
              </a:spcBef>
              <a:spcAft>
                <a:spcPts val="1000"/>
              </a:spcAft>
              <a:buSzPts val="2400"/>
              <a:buChar char="○"/>
            </a:pPr>
            <a:r>
              <a:rPr lang="en" sz="2400"/>
              <a:t>Employment demographics </a:t>
            </a:r>
            <a:endParaRPr sz="2400"/>
          </a:p>
        </p:txBody>
      </p:sp>
      <p:sp>
        <p:nvSpPr>
          <p:cNvPr id="471" name="Google Shape;471;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pic>
        <p:nvPicPr>
          <p:cNvPr id="472" name="Google Shape;472;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70925" y="2430700"/>
            <a:ext cx="3326325" cy="1899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0"/>
          <p:cNvSpPr txBox="1">
            <a:spLocks noGrp="1"/>
          </p:cNvSpPr>
          <p:nvPr>
            <p:ph type="title"/>
          </p:nvPr>
        </p:nvSpPr>
        <p:spPr>
          <a:xfrm>
            <a:off x="1497650" y="2150850"/>
            <a:ext cx="7334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a:t>What information regarding educator shortage are you interested in?</a:t>
            </a:r>
            <a:endParaRPr sz="3800"/>
          </a:p>
        </p:txBody>
      </p:sp>
      <p:sp>
        <p:nvSpPr>
          <p:cNvPr id="478" name="Google Shape;478;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75436" y="532100"/>
            <a:ext cx="3795425" cy="3795425"/>
          </a:xfrm>
          <a:prstGeom prst="rect">
            <a:avLst/>
          </a:prstGeom>
          <a:noFill/>
          <a:ln>
            <a:noFill/>
          </a:ln>
        </p:spPr>
      </p:pic>
      <p:sp>
        <p:nvSpPr>
          <p:cNvPr id="484" name="Google Shape;484;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485" name="Google Shape;485;p81"/>
          <p:cNvSpPr txBox="1"/>
          <p:nvPr/>
        </p:nvSpPr>
        <p:spPr>
          <a:xfrm>
            <a:off x="3448100" y="4176200"/>
            <a:ext cx="26025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9390"/>
                </a:solidFill>
              </a:rPr>
              <a:t>www.pesb.wa.gov</a:t>
            </a:r>
            <a:endParaRPr sz="1800" b="1">
              <a:solidFill>
                <a:srgbClr val="00939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9"/>
          <p:cNvSpPr txBox="1">
            <a:spLocks noGrp="1"/>
          </p:cNvSpPr>
          <p:nvPr>
            <p:ph type="body" idx="1"/>
          </p:nvPr>
        </p:nvSpPr>
        <p:spPr>
          <a:xfrm>
            <a:off x="1403300" y="162600"/>
            <a:ext cx="7503600" cy="850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rgbClr val="002060"/>
                </a:solidFill>
                <a:highlight>
                  <a:srgbClr val="FFFFFF"/>
                </a:highlight>
                <a:latin typeface="Calibri"/>
                <a:ea typeface="Calibri"/>
                <a:cs typeface="Calibri"/>
                <a:sym typeface="Calibri"/>
              </a:rPr>
              <a:t>What we do</a:t>
            </a:r>
            <a:endParaRPr sz="3000" b="1">
              <a:solidFill>
                <a:srgbClr val="002060"/>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2200">
                <a:solidFill>
                  <a:srgbClr val="000000"/>
                </a:solidFill>
                <a:highlight>
                  <a:srgbClr val="FFFFFF"/>
                </a:highlight>
                <a:latin typeface="Calibri"/>
                <a:ea typeface="Calibri"/>
                <a:cs typeface="Calibri"/>
                <a:sym typeface="Calibri"/>
              </a:rPr>
              <a:t>Our work stretches across the educator continuum:</a:t>
            </a:r>
            <a:endParaRPr sz="2200">
              <a:solidFill>
                <a:srgbClr val="000000"/>
              </a:solidFill>
              <a:highlight>
                <a:srgbClr val="FFFFFF"/>
              </a:highlight>
              <a:latin typeface="Calibri"/>
              <a:ea typeface="Calibri"/>
              <a:cs typeface="Calibri"/>
              <a:sym typeface="Calibri"/>
            </a:endParaRPr>
          </a:p>
        </p:txBody>
      </p:sp>
      <p:grpSp>
        <p:nvGrpSpPr>
          <p:cNvPr id="216" name="Google Shape;216;p49"/>
          <p:cNvGrpSpPr/>
          <p:nvPr/>
        </p:nvGrpSpPr>
        <p:grpSpPr>
          <a:xfrm>
            <a:off x="1403300" y="1331488"/>
            <a:ext cx="1924076" cy="1825846"/>
            <a:chOff x="1083025" y="2306625"/>
            <a:chExt cx="1834900" cy="1582600"/>
          </a:xfrm>
        </p:grpSpPr>
        <p:sp>
          <p:nvSpPr>
            <p:cNvPr id="217" name="Google Shape;217;p49"/>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800" b="1">
                  <a:solidFill>
                    <a:srgbClr val="1B786E"/>
                  </a:solidFill>
                  <a:latin typeface="Calibri"/>
                  <a:ea typeface="Calibri"/>
                  <a:cs typeface="Calibri"/>
                  <a:sym typeface="Calibri"/>
                </a:rPr>
                <a:t>Recruitment</a:t>
              </a:r>
              <a:endParaRPr sz="1800" b="1">
                <a:solidFill>
                  <a:srgbClr val="1B786E"/>
                </a:solidFill>
                <a:latin typeface="Calibri"/>
                <a:ea typeface="Calibri"/>
                <a:cs typeface="Calibri"/>
                <a:sym typeface="Calibri"/>
              </a:endParaRPr>
            </a:p>
          </p:txBody>
        </p:sp>
        <p:sp>
          <p:nvSpPr>
            <p:cNvPr id="218" name="Google Shape;218;p49"/>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76200" algn="l" rtl="0">
                <a:lnSpc>
                  <a:spcPct val="115000"/>
                </a:lnSpc>
                <a:spcBef>
                  <a:spcPts val="0"/>
                </a:spcBef>
                <a:spcAft>
                  <a:spcPts val="0"/>
                </a:spcAft>
                <a:buClr>
                  <a:srgbClr val="16387B"/>
                </a:buClr>
                <a:buSzPts val="1200"/>
                <a:buFont typeface="Calibri"/>
                <a:buChar char="●"/>
              </a:pPr>
              <a:r>
                <a:rPr lang="en" sz="1200" b="1">
                  <a:solidFill>
                    <a:srgbClr val="16387B"/>
                  </a:solidFill>
                  <a:latin typeface="Calibri"/>
                  <a:ea typeface="Calibri"/>
                  <a:cs typeface="Calibri"/>
                  <a:sym typeface="Calibri"/>
                </a:rPr>
                <a:t> Examining barriers into the profession</a:t>
              </a:r>
              <a:endParaRPr sz="1200" b="1">
                <a:solidFill>
                  <a:srgbClr val="16387B"/>
                </a:solidFill>
                <a:latin typeface="Calibri"/>
                <a:ea typeface="Calibri"/>
                <a:cs typeface="Calibri"/>
                <a:sym typeface="Calibri"/>
              </a:endParaRPr>
            </a:p>
            <a:p>
              <a:pPr marL="0" lvl="0" indent="-76200" algn="l" rtl="0">
                <a:lnSpc>
                  <a:spcPct val="115000"/>
                </a:lnSpc>
                <a:spcBef>
                  <a:spcPts val="0"/>
                </a:spcBef>
                <a:spcAft>
                  <a:spcPts val="0"/>
                </a:spcAft>
                <a:buClr>
                  <a:srgbClr val="16387B"/>
                </a:buClr>
                <a:buSzPts val="1200"/>
                <a:buFont typeface="Calibri"/>
                <a:buChar char="●"/>
              </a:pPr>
              <a:r>
                <a:rPr lang="en" sz="1200" b="1">
                  <a:solidFill>
                    <a:srgbClr val="16387B"/>
                  </a:solidFill>
                  <a:latin typeface="Calibri"/>
                  <a:ea typeface="Calibri"/>
                  <a:cs typeface="Calibri"/>
                  <a:sym typeface="Calibri"/>
                </a:rPr>
                <a:t> Ensuring access into the profession with Grow Your Own programs</a:t>
              </a:r>
              <a:endParaRPr sz="1200" b="1">
                <a:solidFill>
                  <a:srgbClr val="16387B"/>
                </a:solidFill>
                <a:latin typeface="Calibri"/>
                <a:ea typeface="Calibri"/>
                <a:cs typeface="Calibri"/>
                <a:sym typeface="Calibri"/>
              </a:endParaRPr>
            </a:p>
            <a:p>
              <a:pPr marL="0" lvl="0" indent="-76200" algn="l" rtl="0">
                <a:lnSpc>
                  <a:spcPct val="115000"/>
                </a:lnSpc>
                <a:spcBef>
                  <a:spcPts val="0"/>
                </a:spcBef>
                <a:spcAft>
                  <a:spcPts val="0"/>
                </a:spcAft>
                <a:buClr>
                  <a:srgbClr val="16387B"/>
                </a:buClr>
                <a:buSzPts val="1200"/>
                <a:buFont typeface="Calibri"/>
                <a:buChar char="●"/>
              </a:pPr>
              <a:r>
                <a:rPr lang="en" sz="1200" b="1">
                  <a:solidFill>
                    <a:srgbClr val="16387B"/>
                  </a:solidFill>
                  <a:latin typeface="Calibri"/>
                  <a:ea typeface="Calibri"/>
                  <a:cs typeface="Calibri"/>
                  <a:sym typeface="Calibri"/>
                </a:rPr>
                <a:t> Initiatives that work to close the teacher-student diversity gap.</a:t>
              </a:r>
              <a:endParaRPr sz="1200" b="1">
                <a:solidFill>
                  <a:srgbClr val="16387B"/>
                </a:solidFill>
                <a:latin typeface="Calibri"/>
                <a:ea typeface="Calibri"/>
                <a:cs typeface="Calibri"/>
                <a:sym typeface="Calibri"/>
              </a:endParaRPr>
            </a:p>
          </p:txBody>
        </p:sp>
        <p:sp>
          <p:nvSpPr>
            <p:cNvPr id="219" name="Google Shape;219;p49"/>
            <p:cNvSpPr/>
            <p:nvPr/>
          </p:nvSpPr>
          <p:spPr>
            <a:xfrm flipH="1">
              <a:off x="1083025" y="2306625"/>
              <a:ext cx="1834800" cy="143400"/>
            </a:xfrm>
            <a:prstGeom prst="parallelogram">
              <a:avLst>
                <a:gd name="adj" fmla="val 96952"/>
              </a:avLst>
            </a:prstGeom>
            <a:solidFill>
              <a:srgbClr val="009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0" name="Google Shape;220;p49"/>
            <p:cNvSpPr/>
            <p:nvPr/>
          </p:nvSpPr>
          <p:spPr>
            <a:xfrm>
              <a:off x="1083125" y="2460449"/>
              <a:ext cx="1834800" cy="143400"/>
            </a:xfrm>
            <a:prstGeom prst="parallelogram">
              <a:avLst>
                <a:gd name="adj" fmla="val 96952"/>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49"/>
          <p:cNvGrpSpPr/>
          <p:nvPr/>
        </p:nvGrpSpPr>
        <p:grpSpPr>
          <a:xfrm>
            <a:off x="4990345" y="1330668"/>
            <a:ext cx="1924076" cy="1825846"/>
            <a:chOff x="1083025" y="2306625"/>
            <a:chExt cx="1834900" cy="1582600"/>
          </a:xfrm>
        </p:grpSpPr>
        <p:sp>
          <p:nvSpPr>
            <p:cNvPr id="222" name="Google Shape;222;p49"/>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800" b="1">
                  <a:solidFill>
                    <a:srgbClr val="1B786E"/>
                  </a:solidFill>
                  <a:latin typeface="Calibri"/>
                  <a:ea typeface="Calibri"/>
                  <a:cs typeface="Calibri"/>
                  <a:sym typeface="Calibri"/>
                </a:rPr>
                <a:t>Retention</a:t>
              </a:r>
              <a:endParaRPr sz="1800" b="1">
                <a:solidFill>
                  <a:srgbClr val="1B786E"/>
                </a:solidFill>
                <a:latin typeface="Calibri"/>
                <a:ea typeface="Calibri"/>
                <a:cs typeface="Calibri"/>
                <a:sym typeface="Calibri"/>
              </a:endParaRPr>
            </a:p>
          </p:txBody>
        </p:sp>
        <p:sp>
          <p:nvSpPr>
            <p:cNvPr id="223" name="Google Shape;223;p49"/>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Supporting district HR offices with training on recruitment and retention</a:t>
              </a:r>
              <a:endParaRPr b="1">
                <a:solidFill>
                  <a:srgbClr val="16387B"/>
                </a:solidFill>
                <a:latin typeface="Calibri"/>
                <a:ea typeface="Calibri"/>
                <a:cs typeface="Calibri"/>
                <a:sym typeface="Calibri"/>
              </a:endParaRPr>
            </a:p>
            <a:p>
              <a:pPr marL="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Responsive to the educator shortage</a:t>
              </a:r>
              <a:endParaRPr b="1">
                <a:solidFill>
                  <a:srgbClr val="16387B"/>
                </a:solidFill>
                <a:latin typeface="Calibri"/>
                <a:ea typeface="Calibri"/>
                <a:cs typeface="Calibri"/>
                <a:sym typeface="Calibri"/>
              </a:endParaRPr>
            </a:p>
          </p:txBody>
        </p:sp>
        <p:sp>
          <p:nvSpPr>
            <p:cNvPr id="224" name="Google Shape;224;p49"/>
            <p:cNvSpPr/>
            <p:nvPr/>
          </p:nvSpPr>
          <p:spPr>
            <a:xfrm flipH="1">
              <a:off x="1083025" y="2306625"/>
              <a:ext cx="1834800" cy="143400"/>
            </a:xfrm>
            <a:prstGeom prst="parallelogram">
              <a:avLst>
                <a:gd name="adj" fmla="val 96952"/>
              </a:avLst>
            </a:prstGeom>
            <a:solidFill>
              <a:srgbClr val="009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5" name="Google Shape;225;p49"/>
            <p:cNvSpPr/>
            <p:nvPr/>
          </p:nvSpPr>
          <p:spPr>
            <a:xfrm>
              <a:off x="1083125" y="2460449"/>
              <a:ext cx="1834800" cy="143400"/>
            </a:xfrm>
            <a:prstGeom prst="parallelogram">
              <a:avLst>
                <a:gd name="adj" fmla="val 96952"/>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49"/>
          <p:cNvSpPr txBox="1"/>
          <p:nvPr/>
        </p:nvSpPr>
        <p:spPr>
          <a:xfrm>
            <a:off x="6947099" y="1854952"/>
            <a:ext cx="1578300" cy="5151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800" b="1">
                <a:solidFill>
                  <a:srgbClr val="1B786E"/>
                </a:solidFill>
                <a:latin typeface="Calibri"/>
                <a:ea typeface="Calibri"/>
                <a:cs typeface="Calibri"/>
                <a:sym typeface="Calibri"/>
              </a:rPr>
              <a:t>Workforce development</a:t>
            </a:r>
            <a:endParaRPr sz="1800" b="1">
              <a:solidFill>
                <a:srgbClr val="1B786E"/>
              </a:solidFill>
              <a:latin typeface="Calibri"/>
              <a:ea typeface="Calibri"/>
              <a:cs typeface="Calibri"/>
              <a:sym typeface="Calibri"/>
            </a:endParaRPr>
          </a:p>
        </p:txBody>
      </p:sp>
      <p:sp>
        <p:nvSpPr>
          <p:cNvPr id="227" name="Google Shape;227;p49"/>
          <p:cNvSpPr txBox="1"/>
          <p:nvPr/>
        </p:nvSpPr>
        <p:spPr>
          <a:xfrm>
            <a:off x="6925996" y="2305762"/>
            <a:ext cx="1620600" cy="850800"/>
          </a:xfrm>
          <a:prstGeom prst="rect">
            <a:avLst/>
          </a:prstGeom>
          <a:noFill/>
          <a:ln>
            <a:noFill/>
          </a:ln>
        </p:spPr>
        <p:txBody>
          <a:bodyPr spcFirstLastPara="1" wrap="square" lIns="91425" tIns="91425" rIns="91425" bIns="91425" anchor="t" anchorCtr="0">
            <a:noAutofit/>
          </a:bodyPr>
          <a:lstStyle/>
          <a:p>
            <a:pPr marL="4572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Certificate renewal</a:t>
            </a:r>
            <a:endParaRPr b="1">
              <a:solidFill>
                <a:srgbClr val="16387B"/>
              </a:solidFill>
              <a:latin typeface="Calibri"/>
              <a:ea typeface="Calibri"/>
              <a:cs typeface="Calibri"/>
              <a:sym typeface="Calibri"/>
            </a:endParaRPr>
          </a:p>
          <a:p>
            <a:pPr marL="4572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Professional Growth Plans</a:t>
            </a:r>
            <a:endParaRPr b="1">
              <a:solidFill>
                <a:srgbClr val="16387B"/>
              </a:solidFill>
              <a:latin typeface="Calibri"/>
              <a:ea typeface="Calibri"/>
              <a:cs typeface="Calibri"/>
              <a:sym typeface="Calibri"/>
            </a:endParaRPr>
          </a:p>
          <a:p>
            <a:pPr marL="4572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Clock hours and continuing education</a:t>
            </a:r>
            <a:endParaRPr b="1">
              <a:solidFill>
                <a:srgbClr val="16387B"/>
              </a:solidFill>
              <a:latin typeface="Calibri"/>
              <a:ea typeface="Calibri"/>
              <a:cs typeface="Calibri"/>
              <a:sym typeface="Calibri"/>
            </a:endParaRPr>
          </a:p>
          <a:p>
            <a:pPr marL="4572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Second tier licensure</a:t>
            </a:r>
            <a:endParaRPr b="1">
              <a:solidFill>
                <a:srgbClr val="16387B"/>
              </a:solidFill>
              <a:latin typeface="Calibri"/>
              <a:ea typeface="Calibri"/>
              <a:cs typeface="Calibri"/>
              <a:sym typeface="Calibri"/>
            </a:endParaRPr>
          </a:p>
        </p:txBody>
      </p:sp>
      <p:sp>
        <p:nvSpPr>
          <p:cNvPr id="228" name="Google Shape;228;p49"/>
          <p:cNvSpPr/>
          <p:nvPr/>
        </p:nvSpPr>
        <p:spPr>
          <a:xfrm flipH="1">
            <a:off x="6786944" y="1330655"/>
            <a:ext cx="1923900" cy="165300"/>
          </a:xfrm>
          <a:prstGeom prst="parallelogram">
            <a:avLst>
              <a:gd name="adj" fmla="val 96952"/>
            </a:avLst>
          </a:prstGeom>
          <a:solidFill>
            <a:srgbClr val="009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9" name="Google Shape;229;p49"/>
          <p:cNvSpPr/>
          <p:nvPr/>
        </p:nvSpPr>
        <p:spPr>
          <a:xfrm>
            <a:off x="6786978" y="1508122"/>
            <a:ext cx="1923900" cy="165300"/>
          </a:xfrm>
          <a:prstGeom prst="parallelogram">
            <a:avLst>
              <a:gd name="adj" fmla="val 96952"/>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9"/>
          <p:cNvSpPr txBox="1"/>
          <p:nvPr/>
        </p:nvSpPr>
        <p:spPr>
          <a:xfrm>
            <a:off x="3355530" y="1855785"/>
            <a:ext cx="1578300" cy="5151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800" b="1">
                <a:solidFill>
                  <a:srgbClr val="1B786E"/>
                </a:solidFill>
                <a:latin typeface="Calibri"/>
                <a:ea typeface="Calibri"/>
                <a:cs typeface="Calibri"/>
                <a:sym typeface="Calibri"/>
              </a:rPr>
              <a:t>Preparation programs</a:t>
            </a:r>
            <a:endParaRPr sz="1800" b="1">
              <a:solidFill>
                <a:srgbClr val="1B786E"/>
              </a:solidFill>
              <a:latin typeface="Calibri"/>
              <a:ea typeface="Calibri"/>
              <a:cs typeface="Calibri"/>
              <a:sym typeface="Calibri"/>
            </a:endParaRPr>
          </a:p>
        </p:txBody>
      </p:sp>
      <p:sp>
        <p:nvSpPr>
          <p:cNvPr id="231" name="Google Shape;231;p49"/>
          <p:cNvSpPr txBox="1"/>
          <p:nvPr/>
        </p:nvSpPr>
        <p:spPr>
          <a:xfrm>
            <a:off x="3307080" y="2306596"/>
            <a:ext cx="1620600" cy="850800"/>
          </a:xfrm>
          <a:prstGeom prst="rect">
            <a:avLst/>
          </a:prstGeom>
          <a:noFill/>
          <a:ln>
            <a:noFill/>
          </a:ln>
        </p:spPr>
        <p:txBody>
          <a:bodyPr spcFirstLastPara="1" wrap="square" lIns="91425" tIns="91425" rIns="91425" bIns="91425" anchor="t" anchorCtr="0">
            <a:noAutofit/>
          </a:bodyPr>
          <a:lstStyle/>
          <a:p>
            <a:pPr marL="4572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Program approval and review</a:t>
            </a:r>
            <a:endParaRPr b="1">
              <a:solidFill>
                <a:srgbClr val="16387B"/>
              </a:solidFill>
              <a:latin typeface="Calibri"/>
              <a:ea typeface="Calibri"/>
              <a:cs typeface="Calibri"/>
              <a:sym typeface="Calibri"/>
            </a:endParaRPr>
          </a:p>
          <a:p>
            <a:pPr marL="45720" lvl="0" indent="-88900" algn="l" rtl="0">
              <a:lnSpc>
                <a:spcPct val="115000"/>
              </a:lnSpc>
              <a:spcBef>
                <a:spcPts val="0"/>
              </a:spcBef>
              <a:spcAft>
                <a:spcPts val="0"/>
              </a:spcAft>
              <a:buClr>
                <a:srgbClr val="16387B"/>
              </a:buClr>
              <a:buSzPts val="1400"/>
              <a:buFont typeface="Calibri"/>
              <a:buChar char="●"/>
            </a:pPr>
            <a:r>
              <a:rPr lang="en" b="1">
                <a:solidFill>
                  <a:srgbClr val="16387B"/>
                </a:solidFill>
                <a:latin typeface="Calibri"/>
                <a:ea typeface="Calibri"/>
                <a:cs typeface="Calibri"/>
                <a:sym typeface="Calibri"/>
              </a:rPr>
              <a:t> Programs are developing educators to be culturally responsive</a:t>
            </a:r>
            <a:endParaRPr b="1">
              <a:solidFill>
                <a:srgbClr val="16387B"/>
              </a:solidFill>
              <a:latin typeface="Calibri"/>
              <a:ea typeface="Calibri"/>
              <a:cs typeface="Calibri"/>
              <a:sym typeface="Calibri"/>
            </a:endParaRPr>
          </a:p>
        </p:txBody>
      </p:sp>
      <p:sp>
        <p:nvSpPr>
          <p:cNvPr id="232" name="Google Shape;232;p49"/>
          <p:cNvSpPr/>
          <p:nvPr/>
        </p:nvSpPr>
        <p:spPr>
          <a:xfrm flipH="1">
            <a:off x="3195375" y="1331488"/>
            <a:ext cx="1923900" cy="165300"/>
          </a:xfrm>
          <a:prstGeom prst="parallelogram">
            <a:avLst>
              <a:gd name="adj" fmla="val 96952"/>
            </a:avLst>
          </a:prstGeom>
          <a:solidFill>
            <a:srgbClr val="009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3" name="Google Shape;233;p49"/>
          <p:cNvSpPr/>
          <p:nvPr/>
        </p:nvSpPr>
        <p:spPr>
          <a:xfrm>
            <a:off x="3195408" y="1508955"/>
            <a:ext cx="1923900" cy="165300"/>
          </a:xfrm>
          <a:prstGeom prst="parallelogram">
            <a:avLst>
              <a:gd name="adj" fmla="val 96952"/>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0"/>
          <p:cNvSpPr txBox="1">
            <a:spLocks noGrp="1"/>
          </p:cNvSpPr>
          <p:nvPr>
            <p:ph type="title"/>
          </p:nvPr>
        </p:nvSpPr>
        <p:spPr>
          <a:xfrm>
            <a:off x="1419150" y="745825"/>
            <a:ext cx="237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latin typeface="Arial"/>
                <a:ea typeface="Arial"/>
                <a:cs typeface="Arial"/>
                <a:sym typeface="Arial"/>
              </a:rPr>
              <a:t>what we do</a:t>
            </a:r>
            <a:endParaRPr sz="4800" b="1">
              <a:latin typeface="Arial"/>
              <a:ea typeface="Arial"/>
              <a:cs typeface="Arial"/>
              <a:sym typeface="Arial"/>
            </a:endParaRPr>
          </a:p>
        </p:txBody>
      </p:sp>
      <p:sp>
        <p:nvSpPr>
          <p:cNvPr id="239" name="Google Shape;239;p50"/>
          <p:cNvSpPr txBox="1">
            <a:spLocks noGrp="1"/>
          </p:cNvSpPr>
          <p:nvPr>
            <p:ph type="body" idx="1"/>
          </p:nvPr>
        </p:nvSpPr>
        <p:spPr>
          <a:xfrm>
            <a:off x="4415825" y="1059350"/>
            <a:ext cx="4530000" cy="399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a:solidFill>
                  <a:srgbClr val="16387B"/>
                </a:solidFill>
                <a:highlight>
                  <a:srgbClr val="FFFFFF"/>
                </a:highlight>
              </a:rPr>
              <a:t>Educator quality</a:t>
            </a:r>
            <a:endParaRPr sz="1600" b="1">
              <a:solidFill>
                <a:srgbClr val="16387B"/>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Overseeing licensure and continuing education policy for all educator roles in the state</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Approval and review of </a:t>
            </a:r>
            <a:r>
              <a:rPr lang="en" sz="1400" u="sng">
                <a:solidFill>
                  <a:schemeClr val="hlink"/>
                </a:solidFill>
                <a:hlinkClick r:id="rId3"/>
              </a:rPr>
              <a:t>educator preparation programs</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Creating and supporting </a:t>
            </a:r>
            <a:r>
              <a:rPr lang="en" sz="1400" u="sng">
                <a:solidFill>
                  <a:schemeClr val="hlink"/>
                </a:solidFill>
                <a:hlinkClick r:id="rId4"/>
              </a:rPr>
              <a:t>continuing education</a:t>
            </a:r>
            <a:r>
              <a:rPr lang="en" sz="1400">
                <a:solidFill>
                  <a:srgbClr val="000000"/>
                </a:solidFill>
              </a:rPr>
              <a:t> opportunities for educators</a:t>
            </a:r>
            <a:endParaRPr sz="1400">
              <a:solidFill>
                <a:srgbClr val="000000"/>
              </a:solidFill>
            </a:endParaRPr>
          </a:p>
          <a:p>
            <a:pPr marL="0" lvl="0" indent="0" algn="l" rtl="0">
              <a:lnSpc>
                <a:spcPct val="100000"/>
              </a:lnSpc>
              <a:spcBef>
                <a:spcPts val="0"/>
              </a:spcBef>
              <a:spcAft>
                <a:spcPts val="0"/>
              </a:spcAft>
              <a:buNone/>
            </a:pPr>
            <a:r>
              <a:rPr lang="en" sz="1600" b="1">
                <a:solidFill>
                  <a:srgbClr val="16387B"/>
                </a:solidFill>
                <a:highlight>
                  <a:srgbClr val="FFFFFF"/>
                </a:highlight>
              </a:rPr>
              <a:t>Workforce development and diversity</a:t>
            </a:r>
            <a:endParaRPr sz="1600" b="1">
              <a:solidFill>
                <a:srgbClr val="16387B"/>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u="sng">
                <a:solidFill>
                  <a:schemeClr val="hlink"/>
                </a:solidFill>
                <a:highlight>
                  <a:srgbClr val="FFFFFF"/>
                </a:highlight>
                <a:hlinkClick r:id="rId5"/>
              </a:rPr>
              <a:t>Diversifying and expanding</a:t>
            </a:r>
            <a:r>
              <a:rPr lang="en" sz="1400">
                <a:solidFill>
                  <a:srgbClr val="000000"/>
                </a:solidFill>
                <a:highlight>
                  <a:srgbClr val="FFFFFF"/>
                </a:highlight>
              </a:rPr>
              <a:t> the educator workforce</a:t>
            </a:r>
            <a:endParaRPr sz="1400">
              <a:solidFill>
                <a:srgbClr val="000000"/>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highlight>
                  <a:srgbClr val="FFFFFF"/>
                </a:highlight>
              </a:rPr>
              <a:t>Responding to </a:t>
            </a:r>
            <a:r>
              <a:rPr lang="en" sz="1400" u="sng">
                <a:solidFill>
                  <a:schemeClr val="hlink"/>
                </a:solidFill>
                <a:highlight>
                  <a:srgbClr val="FFFFFF"/>
                </a:highlight>
                <a:hlinkClick r:id="rId6"/>
              </a:rPr>
              <a:t>district workforce</a:t>
            </a:r>
            <a:r>
              <a:rPr lang="en" sz="1400">
                <a:solidFill>
                  <a:srgbClr val="000000"/>
                </a:solidFill>
                <a:highlight>
                  <a:srgbClr val="FFFFFF"/>
                </a:highlight>
              </a:rPr>
              <a:t> needs</a:t>
            </a:r>
            <a:endParaRPr sz="1400">
              <a:solidFill>
                <a:srgbClr val="000000"/>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highlight>
                  <a:srgbClr val="FFFFFF"/>
                </a:highlight>
              </a:rPr>
              <a:t>Building a </a:t>
            </a:r>
            <a:r>
              <a:rPr lang="en" sz="1400" u="sng">
                <a:solidFill>
                  <a:schemeClr val="hlink"/>
                </a:solidFill>
                <a:highlight>
                  <a:srgbClr val="FFFFFF"/>
                </a:highlight>
                <a:hlinkClick r:id="rId7"/>
              </a:rPr>
              <a:t>culturally responsive</a:t>
            </a:r>
            <a:r>
              <a:rPr lang="en" sz="1400">
                <a:solidFill>
                  <a:srgbClr val="000000"/>
                </a:solidFill>
                <a:highlight>
                  <a:srgbClr val="FFFFFF"/>
                </a:highlight>
              </a:rPr>
              <a:t> educator workforce</a:t>
            </a:r>
            <a:endParaRPr sz="1400">
              <a:solidFill>
                <a:srgbClr val="000000"/>
              </a:solidFill>
              <a:highlight>
                <a:srgbClr val="FFFFFF"/>
              </a:highlight>
            </a:endParaRPr>
          </a:p>
          <a:p>
            <a:pPr marL="0" lvl="0" indent="0" algn="l" rtl="0">
              <a:lnSpc>
                <a:spcPct val="100000"/>
              </a:lnSpc>
              <a:spcBef>
                <a:spcPts val="0"/>
              </a:spcBef>
              <a:spcAft>
                <a:spcPts val="0"/>
              </a:spcAft>
              <a:buNone/>
            </a:pPr>
            <a:r>
              <a:rPr lang="en" sz="1600" b="1">
                <a:solidFill>
                  <a:srgbClr val="16387B"/>
                </a:solidFill>
                <a:highlight>
                  <a:srgbClr val="FFFFFF"/>
                </a:highlight>
              </a:rPr>
              <a:t>Policy innovation</a:t>
            </a:r>
            <a:endParaRPr sz="1600" b="1">
              <a:solidFill>
                <a:srgbClr val="16387B"/>
              </a:solidFill>
              <a:highlight>
                <a:srgbClr val="FFFFFF"/>
              </a:highlight>
            </a:endParaRPr>
          </a:p>
          <a:p>
            <a:pPr marL="457200" lvl="0" indent="-317500" algn="l" rtl="0">
              <a:lnSpc>
                <a:spcPct val="100000"/>
              </a:lnSpc>
              <a:spcBef>
                <a:spcPts val="0"/>
              </a:spcBef>
              <a:spcAft>
                <a:spcPts val="0"/>
              </a:spcAft>
              <a:buSzPts val="1400"/>
              <a:buChar char="●"/>
            </a:pPr>
            <a:r>
              <a:rPr lang="en" sz="1400" u="sng">
                <a:solidFill>
                  <a:schemeClr val="hlink"/>
                </a:solidFill>
                <a:hlinkClick r:id="rId8"/>
              </a:rPr>
              <a:t>Investigating barriers</a:t>
            </a:r>
            <a:r>
              <a:rPr lang="en" sz="1400"/>
              <a:t>, inequities and disparities within the education system</a:t>
            </a:r>
            <a:endParaRPr sz="1400"/>
          </a:p>
          <a:p>
            <a:pPr marL="457200" lvl="0" indent="-317500" algn="l" rtl="0">
              <a:lnSpc>
                <a:spcPct val="100000"/>
              </a:lnSpc>
              <a:spcBef>
                <a:spcPts val="0"/>
              </a:spcBef>
              <a:spcAft>
                <a:spcPts val="0"/>
              </a:spcAft>
              <a:buSzPts val="1400"/>
              <a:buChar char="●"/>
            </a:pPr>
            <a:r>
              <a:rPr lang="en" sz="1400"/>
              <a:t>Using an </a:t>
            </a:r>
            <a:r>
              <a:rPr lang="en" sz="1400" u="sng">
                <a:solidFill>
                  <a:schemeClr val="hlink"/>
                </a:solidFill>
                <a:hlinkClick r:id="rId9"/>
              </a:rPr>
              <a:t>equity lens</a:t>
            </a:r>
            <a:r>
              <a:rPr lang="en" sz="1400"/>
              <a:t> in all that we do</a:t>
            </a:r>
            <a:endParaRPr sz="1400">
              <a:solidFill>
                <a:srgbClr val="009390"/>
              </a:solidFill>
            </a:endParaRPr>
          </a:p>
        </p:txBody>
      </p:sp>
      <p:sp>
        <p:nvSpPr>
          <p:cNvPr id="240" name="Google Shape;240;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cxnSp>
        <p:nvCxnSpPr>
          <p:cNvPr id="241" name="Google Shape;241;p50"/>
          <p:cNvCxnSpPr/>
          <p:nvPr/>
        </p:nvCxnSpPr>
        <p:spPr>
          <a:xfrm>
            <a:off x="4173300" y="499375"/>
            <a:ext cx="0" cy="3888000"/>
          </a:xfrm>
          <a:prstGeom prst="straightConnector1">
            <a:avLst/>
          </a:prstGeom>
          <a:noFill/>
          <a:ln w="9525" cap="flat" cmpd="sng">
            <a:solidFill>
              <a:srgbClr val="009390"/>
            </a:solidFill>
            <a:prstDash val="solid"/>
            <a:round/>
            <a:headEnd type="none" w="med" len="med"/>
            <a:tailEnd type="none" w="med" len="med"/>
          </a:ln>
        </p:spPr>
      </p:cxnSp>
      <p:sp>
        <p:nvSpPr>
          <p:cNvPr id="242" name="Google Shape;242;p50"/>
          <p:cNvSpPr txBox="1"/>
          <p:nvPr/>
        </p:nvSpPr>
        <p:spPr>
          <a:xfrm>
            <a:off x="4358825" y="620125"/>
            <a:ext cx="4644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9390"/>
                </a:solidFill>
              </a:rPr>
              <a:t>Professional Educator Standards Board</a:t>
            </a:r>
            <a:endParaRPr sz="1800" b="1">
              <a:solidFill>
                <a:srgbClr val="00939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1"/>
          <p:cNvSpPr txBox="1">
            <a:spLocks noGrp="1"/>
          </p:cNvSpPr>
          <p:nvPr>
            <p:ph type="title"/>
          </p:nvPr>
        </p:nvSpPr>
        <p:spPr>
          <a:xfrm>
            <a:off x="1419150" y="745825"/>
            <a:ext cx="237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latin typeface="Arial"/>
                <a:ea typeface="Arial"/>
                <a:cs typeface="Arial"/>
                <a:sym typeface="Arial"/>
              </a:rPr>
              <a:t>what we do</a:t>
            </a:r>
            <a:endParaRPr sz="4800" b="1">
              <a:latin typeface="Arial"/>
              <a:ea typeface="Arial"/>
              <a:cs typeface="Arial"/>
              <a:sym typeface="Arial"/>
            </a:endParaRPr>
          </a:p>
        </p:txBody>
      </p:sp>
      <p:sp>
        <p:nvSpPr>
          <p:cNvPr id="248" name="Google Shape;248;p51"/>
          <p:cNvSpPr txBox="1">
            <a:spLocks noGrp="1"/>
          </p:cNvSpPr>
          <p:nvPr>
            <p:ph type="body" idx="1"/>
          </p:nvPr>
        </p:nvSpPr>
        <p:spPr>
          <a:xfrm>
            <a:off x="4415825" y="1175850"/>
            <a:ext cx="45300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solidFill>
                  <a:srgbClr val="16387B"/>
                </a:solidFill>
                <a:highlight>
                  <a:srgbClr val="FFFFFF"/>
                </a:highlight>
              </a:rPr>
              <a:t>Educator quality</a:t>
            </a:r>
            <a:endParaRPr sz="1600" b="1">
              <a:solidFill>
                <a:srgbClr val="16387B"/>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Establishing paraeducator </a:t>
            </a:r>
            <a:r>
              <a:rPr lang="en" sz="1400" u="sng">
                <a:solidFill>
                  <a:schemeClr val="hlink"/>
                </a:solidFill>
                <a:hlinkClick r:id="rId3"/>
              </a:rPr>
              <a:t>minimum employment requirements</a:t>
            </a:r>
            <a:endParaRPr sz="140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rPr>
              <a:t>Ensuring all paraeducators adhere to the same standards through </a:t>
            </a:r>
            <a:r>
              <a:rPr lang="en" sz="1400" u="sng">
                <a:solidFill>
                  <a:schemeClr val="hlink"/>
                </a:solidFill>
                <a:hlinkClick r:id="rId4"/>
              </a:rPr>
              <a:t>training</a:t>
            </a:r>
            <a:r>
              <a:rPr lang="en" sz="1400">
                <a:solidFill>
                  <a:srgbClr val="000000"/>
                </a:solidFill>
              </a:rPr>
              <a:t>, no matter the school or region they work </a:t>
            </a:r>
            <a:endParaRPr sz="1400">
              <a:solidFill>
                <a:srgbClr val="000000"/>
              </a:solidFill>
            </a:endParaRPr>
          </a:p>
          <a:p>
            <a:pPr marL="457200" lvl="0" indent="0" algn="l" rtl="0">
              <a:lnSpc>
                <a:spcPct val="100000"/>
              </a:lnSpc>
              <a:spcBef>
                <a:spcPts val="0"/>
              </a:spcBef>
              <a:spcAft>
                <a:spcPts val="0"/>
              </a:spcAft>
              <a:buNone/>
            </a:pPr>
            <a:endParaRPr sz="1400">
              <a:solidFill>
                <a:srgbClr val="000000"/>
              </a:solidFill>
            </a:endParaRPr>
          </a:p>
          <a:p>
            <a:pPr marL="0" lvl="0" indent="0" algn="l" rtl="0">
              <a:lnSpc>
                <a:spcPct val="100000"/>
              </a:lnSpc>
              <a:spcBef>
                <a:spcPts val="0"/>
              </a:spcBef>
              <a:spcAft>
                <a:spcPts val="0"/>
              </a:spcAft>
              <a:buNone/>
            </a:pPr>
            <a:r>
              <a:rPr lang="en" sz="1600" b="1">
                <a:solidFill>
                  <a:srgbClr val="16387B"/>
                </a:solidFill>
                <a:highlight>
                  <a:srgbClr val="FFFFFF"/>
                </a:highlight>
              </a:rPr>
              <a:t>Workforce development and diversity</a:t>
            </a:r>
            <a:endParaRPr sz="1600" b="1">
              <a:solidFill>
                <a:srgbClr val="16387B"/>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a:solidFill>
                  <a:srgbClr val="000000"/>
                </a:solidFill>
                <a:highlight>
                  <a:srgbClr val="FFFFFF"/>
                </a:highlight>
              </a:rPr>
              <a:t>Supporting paraeducators with professional development opportunities through the certificate program</a:t>
            </a:r>
            <a:endParaRPr sz="1400">
              <a:solidFill>
                <a:srgbClr val="000000"/>
              </a:solidFill>
              <a:highlight>
                <a:srgbClr val="FFFFFF"/>
              </a:highlight>
            </a:endParaRPr>
          </a:p>
          <a:p>
            <a:pPr marL="457200" lvl="0" indent="0" algn="l" rtl="0">
              <a:lnSpc>
                <a:spcPct val="100000"/>
              </a:lnSpc>
              <a:spcBef>
                <a:spcPts val="0"/>
              </a:spcBef>
              <a:spcAft>
                <a:spcPts val="0"/>
              </a:spcAft>
              <a:buNone/>
            </a:pPr>
            <a:endParaRPr sz="1400">
              <a:solidFill>
                <a:srgbClr val="000000"/>
              </a:solidFill>
              <a:highlight>
                <a:srgbClr val="FFFFFF"/>
              </a:highlight>
            </a:endParaRPr>
          </a:p>
          <a:p>
            <a:pPr marL="0" lvl="0" indent="0" algn="l" rtl="0">
              <a:lnSpc>
                <a:spcPct val="100000"/>
              </a:lnSpc>
              <a:spcBef>
                <a:spcPts val="0"/>
              </a:spcBef>
              <a:spcAft>
                <a:spcPts val="0"/>
              </a:spcAft>
              <a:buNone/>
            </a:pPr>
            <a:r>
              <a:rPr lang="en" sz="1600" b="1">
                <a:solidFill>
                  <a:srgbClr val="16387B"/>
                </a:solidFill>
                <a:highlight>
                  <a:srgbClr val="FFFFFF"/>
                </a:highlight>
              </a:rPr>
              <a:t>Policy innovation</a:t>
            </a:r>
            <a:endParaRPr sz="1600" b="1">
              <a:solidFill>
                <a:srgbClr val="16387B"/>
              </a:solidFill>
              <a:highlight>
                <a:srgbClr val="FFFFFF"/>
              </a:highlight>
            </a:endParaRPr>
          </a:p>
          <a:p>
            <a:pPr marL="457200" lvl="0" indent="-317500" algn="l" rtl="0">
              <a:spcBef>
                <a:spcPts val="0"/>
              </a:spcBef>
              <a:spcAft>
                <a:spcPts val="0"/>
              </a:spcAft>
              <a:buClr>
                <a:srgbClr val="000000"/>
              </a:buClr>
              <a:buSzPts val="1400"/>
              <a:buFont typeface="Roboto"/>
              <a:buChar char="●"/>
            </a:pPr>
            <a:r>
              <a:rPr lang="en" sz="1400" u="sng">
                <a:solidFill>
                  <a:schemeClr val="hlink"/>
                </a:solidFill>
                <a:latin typeface="Roboto"/>
                <a:ea typeface="Roboto"/>
                <a:cs typeface="Roboto"/>
                <a:sym typeface="Roboto"/>
                <a:hlinkClick r:id="rId5"/>
              </a:rPr>
              <a:t>Make policy and budget recommendations</a:t>
            </a:r>
            <a:r>
              <a:rPr lang="en" sz="1400">
                <a:solidFill>
                  <a:srgbClr val="000000"/>
                </a:solidFill>
                <a:latin typeface="Roboto"/>
                <a:ea typeface="Roboto"/>
                <a:cs typeface="Roboto"/>
                <a:sym typeface="Roboto"/>
              </a:rPr>
              <a:t> for a paraeducator career ladder that will increase opportunities for professional advancement</a:t>
            </a:r>
            <a:endParaRPr sz="1400">
              <a:solidFill>
                <a:srgbClr val="009390"/>
              </a:solidFill>
            </a:endParaRPr>
          </a:p>
        </p:txBody>
      </p:sp>
      <p:sp>
        <p:nvSpPr>
          <p:cNvPr id="249" name="Google Shape;24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cxnSp>
        <p:nvCxnSpPr>
          <p:cNvPr id="250" name="Google Shape;250;p51"/>
          <p:cNvCxnSpPr/>
          <p:nvPr/>
        </p:nvCxnSpPr>
        <p:spPr>
          <a:xfrm>
            <a:off x="4173300" y="499375"/>
            <a:ext cx="0" cy="3888000"/>
          </a:xfrm>
          <a:prstGeom prst="straightConnector1">
            <a:avLst/>
          </a:prstGeom>
          <a:noFill/>
          <a:ln w="9525" cap="flat" cmpd="sng">
            <a:solidFill>
              <a:srgbClr val="009390"/>
            </a:solidFill>
            <a:prstDash val="solid"/>
            <a:round/>
            <a:headEnd type="none" w="med" len="med"/>
            <a:tailEnd type="none" w="med" len="med"/>
          </a:ln>
        </p:spPr>
      </p:cxnSp>
      <p:sp>
        <p:nvSpPr>
          <p:cNvPr id="251" name="Google Shape;251;p51"/>
          <p:cNvSpPr txBox="1"/>
          <p:nvPr/>
        </p:nvSpPr>
        <p:spPr>
          <a:xfrm>
            <a:off x="4358825" y="620125"/>
            <a:ext cx="4644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9390"/>
                </a:solidFill>
              </a:rPr>
              <a:t>Paraeducator Board</a:t>
            </a:r>
            <a:endParaRPr sz="2500">
              <a:solidFill>
                <a:srgbClr val="00939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56713" y="3985912"/>
            <a:ext cx="2650124" cy="647114"/>
          </a:xfrm>
          <a:prstGeom prst="rect">
            <a:avLst/>
          </a:prstGeom>
          <a:noFill/>
          <a:ln>
            <a:noFill/>
          </a:ln>
        </p:spPr>
      </p:pic>
      <p:pic>
        <p:nvPicPr>
          <p:cNvPr id="257" name="Google Shape;257;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3975" y="4006899"/>
            <a:ext cx="2650124" cy="647114"/>
          </a:xfrm>
          <a:prstGeom prst="rect">
            <a:avLst/>
          </a:prstGeom>
          <a:noFill/>
          <a:ln>
            <a:noFill/>
          </a:ln>
        </p:spPr>
      </p:pic>
      <p:sp>
        <p:nvSpPr>
          <p:cNvPr id="258" name="Google Shape;258;p52"/>
          <p:cNvSpPr txBox="1">
            <a:spLocks noGrp="1"/>
          </p:cNvSpPr>
          <p:nvPr>
            <p:ph type="title"/>
          </p:nvPr>
        </p:nvSpPr>
        <p:spPr>
          <a:xfrm>
            <a:off x="1260175" y="5104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Arial"/>
                <a:ea typeface="Arial"/>
                <a:cs typeface="Arial"/>
                <a:sym typeface="Arial"/>
              </a:rPr>
              <a:t>Communications</a:t>
            </a:r>
            <a:endParaRPr sz="3000" b="1">
              <a:latin typeface="Arial"/>
              <a:ea typeface="Arial"/>
              <a:cs typeface="Arial"/>
              <a:sym typeface="Arial"/>
            </a:endParaRPr>
          </a:p>
        </p:txBody>
      </p:sp>
      <p:sp>
        <p:nvSpPr>
          <p:cNvPr id="259" name="Google Shape;259;p52"/>
          <p:cNvSpPr txBox="1">
            <a:spLocks noGrp="1"/>
          </p:cNvSpPr>
          <p:nvPr>
            <p:ph type="body" idx="1"/>
          </p:nvPr>
        </p:nvSpPr>
        <p:spPr>
          <a:xfrm rot="-371916">
            <a:off x="1640086" y="4068537"/>
            <a:ext cx="1608705" cy="52384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000000"/>
                </a:solidFill>
              </a:rPr>
              <a:t>Social media</a:t>
            </a:r>
            <a:endParaRPr b="1">
              <a:solidFill>
                <a:srgbClr val="000000"/>
              </a:solidFill>
            </a:endParaRPr>
          </a:p>
        </p:txBody>
      </p:sp>
      <p:sp>
        <p:nvSpPr>
          <p:cNvPr id="260" name="Google Shape;26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7</a:t>
            </a:fld>
            <a:endParaRPr/>
          </a:p>
        </p:txBody>
      </p:sp>
      <p:sp>
        <p:nvSpPr>
          <p:cNvPr id="261" name="Google Shape;261;p52"/>
          <p:cNvSpPr txBox="1">
            <a:spLocks noGrp="1"/>
          </p:cNvSpPr>
          <p:nvPr>
            <p:ph type="body" idx="1"/>
          </p:nvPr>
        </p:nvSpPr>
        <p:spPr>
          <a:xfrm rot="-270856">
            <a:off x="4277406" y="4047606"/>
            <a:ext cx="1608490" cy="52391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Website</a:t>
            </a:r>
            <a:endParaRPr b="1"/>
          </a:p>
        </p:txBody>
      </p:sp>
      <p:pic>
        <p:nvPicPr>
          <p:cNvPr id="262" name="Google Shape;262;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70825" y="1356775"/>
            <a:ext cx="2585000" cy="2650148"/>
          </a:xfrm>
          <a:prstGeom prst="rect">
            <a:avLst/>
          </a:prstGeom>
          <a:noFill/>
          <a:ln>
            <a:noFill/>
          </a:ln>
        </p:spPr>
      </p:pic>
      <p:pic>
        <p:nvPicPr>
          <p:cNvPr id="263" name="Google Shape;263;p5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260175" y="1356775"/>
            <a:ext cx="2585000" cy="2650126"/>
          </a:xfrm>
          <a:prstGeom prst="rect">
            <a:avLst/>
          </a:prstGeom>
          <a:noFill/>
          <a:ln>
            <a:noFill/>
          </a:ln>
        </p:spPr>
      </p:pic>
      <p:pic>
        <p:nvPicPr>
          <p:cNvPr id="264" name="Google Shape;264;p5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821577" y="1356776"/>
            <a:ext cx="2650124" cy="2650124"/>
          </a:xfrm>
          <a:prstGeom prst="rect">
            <a:avLst/>
          </a:prstGeom>
          <a:noFill/>
          <a:ln>
            <a:noFill/>
          </a:ln>
        </p:spPr>
      </p:pic>
      <p:pic>
        <p:nvPicPr>
          <p:cNvPr id="265" name="Google Shape;265;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1687" y="3985924"/>
            <a:ext cx="2650124" cy="647114"/>
          </a:xfrm>
          <a:prstGeom prst="rect">
            <a:avLst/>
          </a:prstGeom>
          <a:noFill/>
          <a:ln>
            <a:noFill/>
          </a:ln>
        </p:spPr>
      </p:pic>
      <p:sp>
        <p:nvSpPr>
          <p:cNvPr id="266" name="Google Shape;266;p52"/>
          <p:cNvSpPr txBox="1">
            <a:spLocks noGrp="1"/>
          </p:cNvSpPr>
          <p:nvPr>
            <p:ph type="body" idx="1"/>
          </p:nvPr>
        </p:nvSpPr>
        <p:spPr>
          <a:xfrm rot="-328730">
            <a:off x="6992381" y="4047558"/>
            <a:ext cx="1608749" cy="523801"/>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Newsletters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3"/>
          <p:cNvSpPr txBox="1">
            <a:spLocks noGrp="1"/>
          </p:cNvSpPr>
          <p:nvPr>
            <p:ph type="title"/>
          </p:nvPr>
        </p:nvSpPr>
        <p:spPr>
          <a:xfrm>
            <a:off x="1497650" y="445025"/>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Positions open at PESB</a:t>
            </a:r>
            <a:endParaRPr b="1"/>
          </a:p>
        </p:txBody>
      </p:sp>
      <p:sp>
        <p:nvSpPr>
          <p:cNvPr id="272" name="Google Shape;272;p53"/>
          <p:cNvSpPr txBox="1">
            <a:spLocks noGrp="1"/>
          </p:cNvSpPr>
          <p:nvPr>
            <p:ph type="body" idx="1"/>
          </p:nvPr>
        </p:nvSpPr>
        <p:spPr>
          <a:xfrm>
            <a:off x="1497650" y="1152475"/>
            <a:ext cx="73347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u="sng">
                <a:solidFill>
                  <a:schemeClr val="hlink"/>
                </a:solidFill>
                <a:hlinkClick r:id="rId3"/>
              </a:rPr>
              <a:t>Program Manager for Professional Learning, Assignment, and Program Support</a:t>
            </a:r>
            <a:r>
              <a:rPr lang="en" sz="2200"/>
              <a:t> </a:t>
            </a:r>
            <a:endParaRPr sz="2200"/>
          </a:p>
          <a:p>
            <a:pPr marL="457200" lvl="0" indent="-368300" algn="l" rtl="0">
              <a:spcBef>
                <a:spcPts val="1000"/>
              </a:spcBef>
              <a:spcAft>
                <a:spcPts val="0"/>
              </a:spcAft>
              <a:buSzPts val="2200"/>
              <a:buChar char="●"/>
            </a:pPr>
            <a:r>
              <a:rPr lang="en" sz="2200" u="sng">
                <a:solidFill>
                  <a:schemeClr val="hlink"/>
                </a:solidFill>
                <a:hlinkClick r:id="rId4"/>
              </a:rPr>
              <a:t>Program Manager for Pathways and Grow Your Own</a:t>
            </a:r>
            <a:endParaRPr sz="2200"/>
          </a:p>
          <a:p>
            <a:pPr marL="457200" lvl="0" indent="0" algn="l" rtl="0">
              <a:spcBef>
                <a:spcPts val="1000"/>
              </a:spcBef>
              <a:spcAft>
                <a:spcPts val="0"/>
              </a:spcAft>
              <a:buNone/>
            </a:pPr>
            <a:r>
              <a:rPr lang="en" sz="2200"/>
              <a:t>and upcoming….</a:t>
            </a:r>
            <a:endParaRPr sz="2200"/>
          </a:p>
          <a:p>
            <a:pPr marL="457200" lvl="0" indent="-368300" algn="l" rtl="0">
              <a:spcBef>
                <a:spcPts val="1600"/>
              </a:spcBef>
              <a:spcAft>
                <a:spcPts val="0"/>
              </a:spcAft>
              <a:buSzPts val="2200"/>
              <a:buChar char="●"/>
            </a:pPr>
            <a:r>
              <a:rPr lang="en" sz="2200"/>
              <a:t>Program Specialist, Paraeducator Certificate Program</a:t>
            </a:r>
            <a:endParaRPr sz="2200"/>
          </a:p>
        </p:txBody>
      </p:sp>
      <p:sp>
        <p:nvSpPr>
          <p:cNvPr id="273" name="Google Shape;273;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4"/>
          <p:cNvSpPr txBox="1">
            <a:spLocks noGrp="1"/>
          </p:cNvSpPr>
          <p:nvPr>
            <p:ph type="title"/>
          </p:nvPr>
        </p:nvSpPr>
        <p:spPr>
          <a:xfrm>
            <a:off x="1497650" y="435200"/>
            <a:ext cx="733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Progress and upcoming work groups</a:t>
            </a:r>
            <a:endParaRPr/>
          </a:p>
        </p:txBody>
      </p:sp>
      <p:sp>
        <p:nvSpPr>
          <p:cNvPr id="279" name="Google Shape;279;p54"/>
          <p:cNvSpPr txBox="1">
            <a:spLocks noGrp="1"/>
          </p:cNvSpPr>
          <p:nvPr>
            <p:ph type="body" idx="1"/>
          </p:nvPr>
        </p:nvSpPr>
        <p:spPr>
          <a:xfrm>
            <a:off x="1497650" y="1152475"/>
            <a:ext cx="73347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t>Standards Approval and Review</a:t>
            </a:r>
            <a:endParaRPr sz="2300"/>
          </a:p>
          <a:p>
            <a:pPr marL="457200" lvl="0" indent="-374650" algn="l" rtl="0">
              <a:spcBef>
                <a:spcPts val="0"/>
              </a:spcBef>
              <a:spcAft>
                <a:spcPts val="0"/>
              </a:spcAft>
              <a:buSzPts val="2300"/>
              <a:buChar char="●"/>
            </a:pPr>
            <a:r>
              <a:rPr lang="en" sz="2300"/>
              <a:t>PEABs</a:t>
            </a:r>
            <a:endParaRPr sz="2300"/>
          </a:p>
          <a:p>
            <a:pPr marL="457200" lvl="0" indent="-374650" algn="l" rtl="0">
              <a:spcBef>
                <a:spcPts val="0"/>
              </a:spcBef>
              <a:spcAft>
                <a:spcPts val="0"/>
              </a:spcAft>
              <a:buSzPts val="2300"/>
              <a:buChar char="●"/>
            </a:pPr>
            <a:r>
              <a:rPr lang="en" sz="2300"/>
              <a:t>Advancing Equity</a:t>
            </a:r>
            <a:endParaRPr sz="2300"/>
          </a:p>
          <a:p>
            <a:pPr marL="457200" lvl="0" indent="-374650" algn="l" rtl="0">
              <a:spcBef>
                <a:spcPts val="0"/>
              </a:spcBef>
              <a:spcAft>
                <a:spcPts val="0"/>
              </a:spcAft>
              <a:buSzPts val="2300"/>
              <a:buChar char="●"/>
            </a:pPr>
            <a:r>
              <a:rPr lang="en" sz="2300"/>
              <a:t>CTE</a:t>
            </a:r>
            <a:endParaRPr sz="2300"/>
          </a:p>
          <a:p>
            <a:pPr marL="457200" lvl="0" indent="-374650" algn="l" rtl="0">
              <a:spcBef>
                <a:spcPts val="0"/>
              </a:spcBef>
              <a:spcAft>
                <a:spcPts val="0"/>
              </a:spcAft>
              <a:buSzPts val="2300"/>
              <a:buChar char="●"/>
            </a:pPr>
            <a:r>
              <a:rPr lang="en" sz="2300"/>
              <a:t>Educator Pathways Council</a:t>
            </a:r>
            <a:endParaRPr sz="2300"/>
          </a:p>
          <a:p>
            <a:pPr marL="457200" lvl="0" indent="-374650" algn="l" rtl="0">
              <a:spcBef>
                <a:spcPts val="0"/>
              </a:spcBef>
              <a:spcAft>
                <a:spcPts val="0"/>
              </a:spcAft>
              <a:buSzPts val="2300"/>
              <a:buChar char="●"/>
            </a:pPr>
            <a:r>
              <a:rPr lang="en" sz="2300"/>
              <a:t>Mentoring work group</a:t>
            </a:r>
            <a:endParaRPr sz="2300"/>
          </a:p>
        </p:txBody>
      </p:sp>
      <p:sp>
        <p:nvSpPr>
          <p:cNvPr id="280" name="Google Shape;280;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2966</Words>
  <Application>Microsoft Office PowerPoint</Application>
  <PresentationFormat>On-screen Show (16:9)</PresentationFormat>
  <Paragraphs>282</Paragraphs>
  <Slides>36</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Lato Light</vt:lpstr>
      <vt:lpstr>Roboto</vt:lpstr>
      <vt:lpstr>Arial Black</vt:lpstr>
      <vt:lpstr>Calibri</vt:lpstr>
      <vt:lpstr>Cambria</vt:lpstr>
      <vt:lpstr>Arial Narrow</vt:lpstr>
      <vt:lpstr>Simple Light</vt:lpstr>
      <vt:lpstr>Simple Light</vt:lpstr>
      <vt:lpstr>Simple Light</vt:lpstr>
      <vt:lpstr>The Professional Educator Standards Board Slides available at: http://bit.ly/2GF56OH </vt:lpstr>
      <vt:lpstr>PowerPoint Presentation</vt:lpstr>
      <vt:lpstr>PowerPoint Presentation</vt:lpstr>
      <vt:lpstr>PowerPoint Presentation</vt:lpstr>
      <vt:lpstr>what we do</vt:lpstr>
      <vt:lpstr>what we do</vt:lpstr>
      <vt:lpstr>Communications</vt:lpstr>
      <vt:lpstr>Positions open at PESB</vt:lpstr>
      <vt:lpstr>Progress and upcoming work groups</vt:lpstr>
      <vt:lpstr>Recent news and updates</vt:lpstr>
      <vt:lpstr>A cause for celebration: eliminating testing barriers and improving access </vt:lpstr>
      <vt:lpstr>Pictures from the signing </vt:lpstr>
      <vt:lpstr>PowerPoint Presentation</vt:lpstr>
      <vt:lpstr>PowerPoint Presentation</vt:lpstr>
      <vt:lpstr>So what does this new legislation mean? </vt:lpstr>
      <vt:lpstr>Basic skills assessment update </vt:lpstr>
      <vt:lpstr>Basic skills as formative assessment</vt:lpstr>
      <vt:lpstr>FAQ in Progress</vt:lpstr>
      <vt:lpstr>Board Decisions: National Standards</vt:lpstr>
      <vt:lpstr>School psychologist preparation</vt:lpstr>
      <vt:lpstr>Residency and initial ESA certificates</vt:lpstr>
      <vt:lpstr>ESA Certification Work Group</vt:lpstr>
      <vt:lpstr>Requirements for the behavior analyst  initial certificate</vt:lpstr>
      <vt:lpstr>Recommendations from the clock hour work group</vt:lpstr>
      <vt:lpstr>Clock hours are a unit of currency for  continuing education in Washington state.</vt:lpstr>
      <vt:lpstr>Flexibility and access for educators:</vt:lpstr>
      <vt:lpstr>All clock hour providers must meet  standards</vt:lpstr>
      <vt:lpstr>New educator shortage report from PESB  Available online at bit.ly/PESBshortage </vt:lpstr>
      <vt:lpstr>Number of limited certificates issued per year for the last 11 years</vt:lpstr>
      <vt:lpstr>PowerPoint Presentation</vt:lpstr>
      <vt:lpstr>PowerPoint Presentation</vt:lpstr>
      <vt:lpstr>PowerPoint Presentation</vt:lpstr>
      <vt:lpstr>PowerPoint Presentation</vt:lpstr>
      <vt:lpstr>Explore district level local  workforce data at PESB</vt:lpstr>
      <vt:lpstr>What information regarding educator shortage are you interested 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Professional Educator Standards Board Slides available at: http://bit.ly/2GF56OH</dc:title>
  <dc:creator>Joyce Westgard</dc:creator>
  <cp:lastModifiedBy>Elizabeth Parker</cp:lastModifiedBy>
  <cp:revision>2</cp:revision>
  <dcterms:modified xsi:type="dcterms:W3CDTF">2019-05-22T05:37:26Z</dcterms:modified>
</cp:coreProperties>
</file>